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76"/>
  </p:notesMasterIdLst>
  <p:sldIdLst>
    <p:sldId id="30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7" r:id="rId18"/>
    <p:sldId id="276" r:id="rId19"/>
    <p:sldId id="275" r:id="rId20"/>
    <p:sldId id="274" r:id="rId21"/>
    <p:sldId id="273" r:id="rId22"/>
    <p:sldId id="272" r:id="rId23"/>
    <p:sldId id="271" r:id="rId24"/>
    <p:sldId id="430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8" r:id="rId52"/>
    <p:sldId id="309" r:id="rId53"/>
    <p:sldId id="310" r:id="rId54"/>
    <p:sldId id="311" r:id="rId55"/>
    <p:sldId id="304" r:id="rId56"/>
    <p:sldId id="305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2" r:id="rId67"/>
    <p:sldId id="321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431" r:id="rId80"/>
    <p:sldId id="334" r:id="rId81"/>
    <p:sldId id="340" r:id="rId82"/>
    <p:sldId id="341" r:id="rId83"/>
    <p:sldId id="342" r:id="rId84"/>
    <p:sldId id="343" r:id="rId85"/>
    <p:sldId id="344" r:id="rId86"/>
    <p:sldId id="370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35" r:id="rId113"/>
    <p:sldId id="336" r:id="rId114"/>
    <p:sldId id="337" r:id="rId115"/>
    <p:sldId id="338" r:id="rId116"/>
    <p:sldId id="339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407" r:id="rId132"/>
    <p:sldId id="408" r:id="rId133"/>
    <p:sldId id="385" r:id="rId134"/>
    <p:sldId id="387" r:id="rId135"/>
    <p:sldId id="388" r:id="rId136"/>
    <p:sldId id="389" r:id="rId137"/>
    <p:sldId id="390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386" r:id="rId154"/>
    <p:sldId id="419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29" r:id="rId165"/>
    <p:sldId id="409" r:id="rId166"/>
    <p:sldId id="410" r:id="rId167"/>
    <p:sldId id="411" r:id="rId168"/>
    <p:sldId id="412" r:id="rId169"/>
    <p:sldId id="413" r:id="rId170"/>
    <p:sldId id="414" r:id="rId171"/>
    <p:sldId id="415" r:id="rId172"/>
    <p:sldId id="416" r:id="rId173"/>
    <p:sldId id="417" r:id="rId174"/>
    <p:sldId id="418" r:id="rId1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presProps" Target="pres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71015-3FF9-449C-8E63-01F853766225}" type="datetimeFigureOut">
              <a:rPr lang="en-US" smtClean="0"/>
              <a:pPr/>
              <a:t>4/10/2023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4ED0A-A59E-4567-9648-146A79E9408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4ED0A-A59E-4567-9648-146A79E9408B}" type="slidenum">
              <a:rPr lang="en-IN" smtClean="0"/>
              <a:pPr/>
              <a:t>27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4ED0A-A59E-4567-9648-146A79E9408B}" type="slidenum">
              <a:rPr lang="en-IN" smtClean="0"/>
              <a:pPr/>
              <a:t>33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4ED0A-A59E-4567-9648-146A79E9408B}" type="slidenum">
              <a:rPr lang="en-IN" smtClean="0"/>
              <a:pPr/>
              <a:t>38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4ED0A-A59E-4567-9648-146A79E9408B}" type="slidenum">
              <a:rPr lang="en-IN" smtClean="0"/>
              <a:pPr/>
              <a:t>51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4ED0A-A59E-4567-9648-146A79E9408B}" type="slidenum">
              <a:rPr lang="en-IN" smtClean="0"/>
              <a:pPr/>
              <a:t>68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6361C-8860-4C66-95D9-A3FD07DBB215}" type="datetimeFigureOut">
              <a:rPr lang="en-US" smtClean="0"/>
              <a:pPr/>
              <a:t>4/10/2023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99D65-7092-46F1-B099-4C0DED98EC8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484784"/>
            <a:ext cx="6120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err="1" smtClean="0">
                <a:latin typeface="Agency FB" panose="020B0503020202020204" pitchFamily="34" charset="0"/>
              </a:rPr>
              <a:t>R.Rajeshkumar</a:t>
            </a:r>
            <a:r>
              <a:rPr lang="en-IN" sz="2800" b="1" dirty="0" smtClean="0">
                <a:latin typeface="Agency FB" panose="020B0503020202020204" pitchFamily="34" charset="0"/>
              </a:rPr>
              <a:t>, Assistant </a:t>
            </a:r>
            <a:r>
              <a:rPr lang="en-IN" sz="2800" b="1" dirty="0">
                <a:latin typeface="Agency FB" panose="020B0503020202020204" pitchFamily="34" charset="0"/>
              </a:rPr>
              <a:t>Professor</a:t>
            </a:r>
            <a:r>
              <a:rPr lang="en-IN" b="1" dirty="0">
                <a:latin typeface="Agency FB" panose="020B0503020202020204" pitchFamily="34" charset="0"/>
              </a:rPr>
              <a:t> </a:t>
            </a:r>
            <a:endParaRPr lang="en-IN" b="1" dirty="0">
              <a:latin typeface="Agency FB" panose="020B0503020202020204" pitchFamily="34" charset="0"/>
            </a:endParaRPr>
          </a:p>
          <a:p>
            <a:pPr algn="ctr"/>
            <a:r>
              <a:rPr lang="en-IN" b="1" dirty="0">
                <a:latin typeface="Agency FB" panose="020B0503020202020204" pitchFamily="34" charset="0"/>
              </a:rPr>
              <a:t>Department of Visual Communication</a:t>
            </a:r>
            <a:endParaRPr lang="en-IN" b="1" dirty="0">
              <a:latin typeface="Agency FB" panose="020B0503020202020204" pitchFamily="34" charset="0"/>
            </a:endParaRPr>
          </a:p>
          <a:p>
            <a:pPr algn="ctr"/>
            <a:r>
              <a:rPr lang="en-IN" b="1" dirty="0">
                <a:latin typeface="Agency FB" panose="020B0503020202020204" pitchFamily="34" charset="0"/>
              </a:rPr>
              <a:t>Jamal Mohamed College (</a:t>
            </a:r>
            <a:r>
              <a:rPr lang="en-IN" b="1" dirty="0" smtClean="0">
                <a:latin typeface="Agency FB" panose="020B0503020202020204" pitchFamily="34" charset="0"/>
              </a:rPr>
              <a:t>Autonomous), Tiruchirappalli </a:t>
            </a:r>
            <a:endParaRPr lang="en-IN" b="1" dirty="0">
              <a:latin typeface="Agency FB" panose="020B0503020202020204" pitchFamily="34" charset="0"/>
            </a:endParaRPr>
          </a:p>
          <a:p>
            <a:pPr algn="ctr"/>
            <a:r>
              <a:rPr lang="en-IN" b="1" dirty="0">
                <a:latin typeface="Agency FB" panose="020B0503020202020204" pitchFamily="34" charset="0"/>
              </a:rPr>
              <a:t/>
            </a:r>
            <a:br>
              <a:rPr lang="en-IN" b="1" dirty="0">
                <a:latin typeface="Agency FB" panose="020B0503020202020204" pitchFamily="34" charset="0"/>
              </a:rPr>
            </a:br>
            <a:endParaRPr lang="en-IN" b="1" dirty="0">
              <a:latin typeface="Agency FB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8860" y="412074"/>
            <a:ext cx="2249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5400" b="1" dirty="0" smtClean="0">
                <a:latin typeface="Agency FB" pitchFamily="34" charset="0"/>
              </a:rPr>
              <a:t>GRAPHIC</a:t>
            </a:r>
            <a:endParaRPr lang="en-IN" sz="5400" b="1" dirty="0">
              <a:latin typeface="Agency FB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86314" y="417438"/>
            <a:ext cx="19030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5400" b="1" dirty="0" smtClean="0">
                <a:latin typeface="Agency FB" pitchFamily="34" charset="0"/>
              </a:rPr>
              <a:t>DESIGN</a:t>
            </a:r>
            <a:endParaRPr lang="en-IN" sz="48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3042" y="1428736"/>
            <a:ext cx="5429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Its Only Once We Have A </a:t>
            </a:r>
            <a:r>
              <a:rPr lang="en-US" sz="3200" b="1" dirty="0" smtClean="0">
                <a:solidFill>
                  <a:srgbClr val="FF0000"/>
                </a:solidFill>
                <a:latin typeface="Agency FB" pitchFamily="34" charset="0"/>
              </a:rPr>
              <a:t>Solid Idea,</a:t>
            </a:r>
            <a:endParaRPr lang="en-IN" sz="3200" b="1" dirty="0" smtClean="0">
              <a:solidFill>
                <a:srgbClr val="FF0000"/>
              </a:solidFill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latin typeface="Agency FB" pitchFamily="34" charset="0"/>
              </a:rPr>
              <a:t>Developed Through The 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gency FB" pitchFamily="34" charset="0"/>
              </a:rPr>
              <a:t>‘Design Process’ </a:t>
            </a:r>
            <a:r>
              <a:rPr lang="en-US" sz="3200" b="1" dirty="0" smtClean="0">
                <a:latin typeface="Agency FB" pitchFamily="34" charset="0"/>
              </a:rPr>
              <a:t>We Can Use 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latin typeface="Agency FB" pitchFamily="34" charset="0"/>
              </a:rPr>
              <a:t>Our Skills With Layout, </a:t>
            </a:r>
            <a:r>
              <a:rPr lang="en-US" sz="3200" b="1" dirty="0" err="1" smtClean="0">
                <a:latin typeface="Agency FB" pitchFamily="34" charset="0"/>
              </a:rPr>
              <a:t>Colour</a:t>
            </a:r>
            <a:r>
              <a:rPr lang="en-US" sz="3200" b="1" dirty="0" smtClean="0">
                <a:latin typeface="Agency FB" pitchFamily="34" charset="0"/>
              </a:rPr>
              <a:t>,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latin typeface="Agency FB" pitchFamily="34" charset="0"/>
              </a:rPr>
              <a:t>Typography And Creative Tools 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latin typeface="Agency FB" pitchFamily="34" charset="0"/>
              </a:rPr>
              <a:t>To </a:t>
            </a:r>
            <a:r>
              <a:rPr lang="en-US" sz="3200" b="1" dirty="0" smtClean="0">
                <a:solidFill>
                  <a:srgbClr val="FF0000"/>
                </a:solidFill>
                <a:latin typeface="Agency FB" pitchFamily="34" charset="0"/>
              </a:rPr>
              <a:t>Bring That Idea To Life</a:t>
            </a:r>
            <a:endParaRPr lang="en-IN" sz="3200" b="1" dirty="0">
              <a:solidFill>
                <a:srgbClr val="FF0000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lll\Desktop\rajesh\GRAPHIC DESIGN PHOTOS\‘Contrast’ Design principle of Graphic Design Ep9 - 45\vlcsnap-2018-08-19-21h14m13s3.pn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642918"/>
            <a:ext cx="3924298" cy="557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43504" y="2786058"/>
            <a:ext cx="23574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Contract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In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Colour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14m22s125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928670"/>
            <a:ext cx="3639722" cy="530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14m22s125.png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917542"/>
            <a:ext cx="3725094" cy="529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14m35s249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714356"/>
            <a:ext cx="3707415" cy="540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357818" y="2857496"/>
            <a:ext cx="18573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Contract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In Layout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14m43s59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714356"/>
            <a:ext cx="3686184" cy="526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857884" y="2357430"/>
            <a:ext cx="164307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Contract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In Type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lcsnap-2018-08-19-21h14m56s206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714356"/>
            <a:ext cx="3792650" cy="550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357818" y="2714620"/>
            <a:ext cx="20717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Contract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In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Colour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429256" y="2643182"/>
            <a:ext cx="18573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Contract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In alignment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  <p:pic>
        <p:nvPicPr>
          <p:cNvPr id="3" name="Picture 2" descr="vlcsnap-2018-08-19-21h15m06s50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714356"/>
            <a:ext cx="3646210" cy="514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429256" y="2285992"/>
            <a:ext cx="17145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Contract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In</a:t>
            </a:r>
            <a:r>
              <a:rPr kumimoji="0" lang="en-US" sz="28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Colour</a:t>
            </a:r>
            <a:endParaRPr kumimoji="0" lang="en-US" sz="2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  <p:pic>
        <p:nvPicPr>
          <p:cNvPr id="4" name="Picture 3" descr="vlcsnap-2018-08-19-21h15m21s162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714356"/>
            <a:ext cx="3906454" cy="540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15m28s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-285776"/>
            <a:ext cx="4929190" cy="2772669"/>
          </a:xfrm>
          <a:prstGeom prst="rect">
            <a:avLst/>
          </a:prstGeom>
        </p:spPr>
      </p:pic>
      <p:pic>
        <p:nvPicPr>
          <p:cNvPr id="3" name="Picture 2" descr="vlcsnap-2018-08-19-21h15m41s14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785926"/>
            <a:ext cx="4929190" cy="2728659"/>
          </a:xfrm>
          <a:prstGeom prst="rect">
            <a:avLst/>
          </a:prstGeom>
        </p:spPr>
      </p:pic>
      <p:pic>
        <p:nvPicPr>
          <p:cNvPr id="4" name="Picture 3" descr="vlcsnap-2018-08-19-21h16m02s8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4130748"/>
            <a:ext cx="4929190" cy="2727252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7839777">
            <a:off x="-795833" y="2567982"/>
            <a:ext cx="50006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2</a:t>
            </a:r>
            <a:r>
              <a:rPr lang="en-US" sz="2800" baseline="30000" dirty="0" smtClean="0">
                <a:latin typeface="Agency FB" pitchFamily="34" charset="0"/>
              </a:rPr>
              <a:t>nd</a:t>
            </a:r>
            <a:r>
              <a:rPr lang="en-US" sz="2800" dirty="0" smtClean="0">
                <a:latin typeface="Agency FB" pitchFamily="34" charset="0"/>
              </a:rPr>
              <a:t> Key Principle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4400" b="1" dirty="0" smtClean="0">
                <a:latin typeface="Agency FB" pitchFamily="34" charset="0"/>
              </a:rPr>
              <a:t>Hierarchy</a:t>
            </a:r>
            <a:endParaRPr lang="en-IN" sz="4400" b="1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Design Principle In Graphic Design</a:t>
            </a:r>
            <a:endParaRPr lang="en-IN" sz="2800" dirty="0">
              <a:latin typeface="Agency FB" pitchFamily="34" charset="0"/>
            </a:endParaRPr>
          </a:p>
        </p:txBody>
      </p:sp>
      <p:pic>
        <p:nvPicPr>
          <p:cNvPr id="3" name="Picture 2" descr="colorful-pyramid-3d-2253141_19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452437"/>
            <a:ext cx="6998436" cy="5405563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2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Hierarchy is typically created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By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contrast</a:t>
            </a:r>
            <a:r>
              <a:rPr lang="en-US" sz="2400" dirty="0" smtClean="0">
                <a:latin typeface="Agency FB" pitchFamily="34" charset="0"/>
              </a:rPr>
              <a:t> between visual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Elements in a composition.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Typically visual elements with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Highest contrast </a:t>
            </a:r>
            <a:r>
              <a:rPr lang="en-US" sz="2400" dirty="0" smtClean="0">
                <a:latin typeface="Agency FB" pitchFamily="34" charset="0"/>
              </a:rPr>
              <a:t>are noticed first.</a:t>
            </a:r>
            <a:endParaRPr lang="en-IN" sz="2400" dirty="0">
              <a:latin typeface="Agency FB" pitchFamily="34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77528" y="907118"/>
            <a:ext cx="1428760" cy="45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Advertising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785786" y="5143512"/>
            <a:ext cx="3499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Graphic Design Jobs </a:t>
            </a:r>
            <a:endParaRPr lang="en-US" sz="2000" b="1" dirty="0" smtClean="0">
              <a:latin typeface="Agency FB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1572698">
            <a:off x="2066458" y="956941"/>
            <a:ext cx="8931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Branding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500430" y="928670"/>
            <a:ext cx="109036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Web Design</a:t>
            </a:r>
            <a:endParaRPr lang="en-US" sz="1100" b="1" dirty="0" smtClean="0">
              <a:latin typeface="Agency FB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646415">
            <a:off x="2029491" y="1704900"/>
            <a:ext cx="1468672" cy="45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Magazine Layout</a:t>
            </a:r>
            <a:endParaRPr lang="en-US" sz="1100" b="1" dirty="0" smtClean="0">
              <a:latin typeface="Agency FB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662873">
            <a:off x="3112547" y="1570343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Paper Engineering &amp;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Packaging</a:t>
            </a:r>
            <a:endParaRPr lang="en-US" sz="1100" b="1" dirty="0" smtClean="0">
              <a:latin typeface="Agency FB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20724398">
            <a:off x="1913416" y="2285992"/>
            <a:ext cx="12298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Info Graphics</a:t>
            </a:r>
            <a:endParaRPr lang="en-US" sz="1100" b="1" dirty="0" smtClean="0">
              <a:latin typeface="Agency FB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20810016">
            <a:off x="3625699" y="2278227"/>
            <a:ext cx="80342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Signage</a:t>
            </a:r>
          </a:p>
        </p:txBody>
      </p:sp>
      <p:sp>
        <p:nvSpPr>
          <p:cNvPr id="10" name="Rectangle 9"/>
          <p:cNvSpPr/>
          <p:nvPr/>
        </p:nvSpPr>
        <p:spPr>
          <a:xfrm rot="1044538">
            <a:off x="3500430" y="2928934"/>
            <a:ext cx="9813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Digital Art</a:t>
            </a:r>
            <a:endParaRPr lang="en-US" sz="1100" b="1" dirty="0" smtClean="0">
              <a:latin typeface="Agency FB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0932831">
            <a:off x="142844" y="2928934"/>
            <a:ext cx="16033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Art &amp; Installations</a:t>
            </a:r>
          </a:p>
        </p:txBody>
      </p:sp>
      <p:sp>
        <p:nvSpPr>
          <p:cNvPr id="12" name="Rectangle 11"/>
          <p:cNvSpPr/>
          <p:nvPr/>
        </p:nvSpPr>
        <p:spPr>
          <a:xfrm rot="415257">
            <a:off x="145934" y="2285992"/>
            <a:ext cx="178286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Tv</a:t>
            </a: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/ Motion Graphics</a:t>
            </a:r>
          </a:p>
        </p:txBody>
      </p:sp>
      <p:sp>
        <p:nvSpPr>
          <p:cNvPr id="13" name="Rectangle 12"/>
          <p:cNvSpPr/>
          <p:nvPr/>
        </p:nvSpPr>
        <p:spPr>
          <a:xfrm rot="21089317">
            <a:off x="142844" y="1571612"/>
            <a:ext cx="147989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Interface Design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21m10s69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571480"/>
            <a:ext cx="3974493" cy="571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500694" y="2786058"/>
            <a:ext cx="15001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gency FB" pitchFamily="34" charset="0"/>
              </a:rPr>
              <a:t>Hierarchy </a:t>
            </a:r>
            <a:endParaRPr lang="en-IN" sz="2800" b="1" dirty="0" smtClean="0">
              <a:latin typeface="Agency FB" pitchFamily="34" charset="0"/>
            </a:endParaRPr>
          </a:p>
          <a:p>
            <a:r>
              <a:rPr lang="en-US" sz="2800" b="1" dirty="0" smtClean="0">
                <a:latin typeface="Agency FB" pitchFamily="34" charset="0"/>
              </a:rPr>
              <a:t>In Scale </a:t>
            </a:r>
            <a:endParaRPr lang="en-IN" sz="28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21m26s239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428604"/>
            <a:ext cx="4126710" cy="5866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000760" y="2857496"/>
            <a:ext cx="1428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gency FB" pitchFamily="34" charset="0"/>
              </a:rPr>
              <a:t>Hierarchy </a:t>
            </a:r>
            <a:endParaRPr lang="en-IN" sz="2400" b="1" dirty="0" smtClean="0">
              <a:latin typeface="Agency FB" pitchFamily="34" charset="0"/>
            </a:endParaRPr>
          </a:p>
          <a:p>
            <a:r>
              <a:rPr lang="en-US" sz="2400" b="1" dirty="0" smtClean="0">
                <a:latin typeface="Agency FB" pitchFamily="34" charset="0"/>
              </a:rPr>
              <a:t>In </a:t>
            </a:r>
            <a:r>
              <a:rPr lang="en-US" sz="2400" b="1" dirty="0" err="1" smtClean="0">
                <a:latin typeface="Agency FB" pitchFamily="34" charset="0"/>
              </a:rPr>
              <a:t>Colour</a:t>
            </a:r>
            <a:endParaRPr lang="en-IN" sz="24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21m36s105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785794"/>
            <a:ext cx="3902103" cy="5570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500694" y="2786058"/>
            <a:ext cx="17859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gency FB" pitchFamily="34" charset="0"/>
              </a:rPr>
              <a:t>Hierarchy </a:t>
            </a:r>
            <a:endParaRPr lang="en-IN" sz="2800" b="1" dirty="0" smtClean="0">
              <a:latin typeface="Agency FB" pitchFamily="34" charset="0"/>
            </a:endParaRPr>
          </a:p>
          <a:p>
            <a:r>
              <a:rPr lang="en-US" sz="2800" b="1" dirty="0" smtClean="0">
                <a:latin typeface="Agency FB" pitchFamily="34" charset="0"/>
              </a:rPr>
              <a:t>In Scale </a:t>
            </a:r>
            <a:br>
              <a:rPr lang="en-US" sz="2800" b="1" dirty="0" smtClean="0">
                <a:latin typeface="Agency FB" pitchFamily="34" charset="0"/>
              </a:rPr>
            </a:br>
            <a:endParaRPr lang="en-IN" sz="28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21m46s191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8252" y="857232"/>
            <a:ext cx="3659046" cy="525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214942" y="2786058"/>
            <a:ext cx="2000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gency FB" pitchFamily="34" charset="0"/>
              </a:rPr>
              <a:t>Hierarchy </a:t>
            </a:r>
            <a:endParaRPr lang="en-IN" sz="2800" b="1" dirty="0" smtClean="0">
              <a:latin typeface="Agency FB" pitchFamily="34" charset="0"/>
            </a:endParaRPr>
          </a:p>
          <a:p>
            <a:r>
              <a:rPr lang="en-US" sz="2800" b="1" dirty="0" smtClean="0">
                <a:latin typeface="Agency FB" pitchFamily="34" charset="0"/>
              </a:rPr>
              <a:t>In </a:t>
            </a:r>
            <a:r>
              <a:rPr lang="en-US" sz="2800" b="1" dirty="0" err="1" smtClean="0">
                <a:latin typeface="Agency FB" pitchFamily="34" charset="0"/>
              </a:rPr>
              <a:t>Colour</a:t>
            </a:r>
            <a:endParaRPr lang="en-IN" sz="28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21m54s2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3239" y="500042"/>
            <a:ext cx="3954836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857884" y="3000372"/>
            <a:ext cx="15001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gency FB" pitchFamily="34" charset="0"/>
              </a:rPr>
              <a:t>Hierarchy </a:t>
            </a:r>
            <a:endParaRPr lang="en-IN" sz="2800" b="1" dirty="0" smtClean="0">
              <a:latin typeface="Agency FB" pitchFamily="34" charset="0"/>
            </a:endParaRPr>
          </a:p>
          <a:p>
            <a:r>
              <a:rPr lang="en-US" sz="2800" b="1" dirty="0" smtClean="0">
                <a:latin typeface="Agency FB" pitchFamily="34" charset="0"/>
              </a:rPr>
              <a:t>In </a:t>
            </a:r>
            <a:r>
              <a:rPr lang="en-US" sz="2800" b="1" dirty="0" err="1" smtClean="0">
                <a:latin typeface="Agency FB" pitchFamily="34" charset="0"/>
              </a:rPr>
              <a:t>Colour</a:t>
            </a:r>
            <a:endParaRPr lang="en-IN" sz="2800" b="1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22m23s62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071" y="778670"/>
            <a:ext cx="3551790" cy="511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22m23s62.png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714356"/>
            <a:ext cx="3593406" cy="511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2198" y="2857496"/>
            <a:ext cx="1428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gency FB" pitchFamily="34" charset="0"/>
              </a:rPr>
              <a:t>Hierarchy </a:t>
            </a:r>
            <a:endParaRPr lang="en-IN" sz="2800" b="1" dirty="0" smtClean="0">
              <a:latin typeface="Agency FB" pitchFamily="34" charset="0"/>
            </a:endParaRPr>
          </a:p>
          <a:p>
            <a:r>
              <a:rPr lang="en-US" sz="2800" b="1" dirty="0" smtClean="0">
                <a:latin typeface="Agency FB" pitchFamily="34" charset="0"/>
              </a:rPr>
              <a:t>In Depth </a:t>
            </a:r>
            <a:endParaRPr lang="en-IN" sz="2800" b="1" dirty="0">
              <a:latin typeface="Agency FB" pitchFamily="34" charset="0"/>
            </a:endParaRPr>
          </a:p>
        </p:txBody>
      </p:sp>
      <p:pic>
        <p:nvPicPr>
          <p:cNvPr id="3" name="Picture 2" descr="vlcsnap-2018-08-19-21h22m29s107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414" y="785794"/>
            <a:ext cx="3670322" cy="535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lcsnap-2018-08-19-21h22m42s243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761" y="707232"/>
            <a:ext cx="3617611" cy="515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1h22m42s243.png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714356"/>
            <a:ext cx="3611924" cy="515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85784" y="4500570"/>
            <a:ext cx="58579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1</a:t>
            </a:r>
            <a:r>
              <a:rPr lang="en-US" sz="3200" b="1" baseline="30000" dirty="0" smtClean="0">
                <a:latin typeface="Agency FB" pitchFamily="34" charset="0"/>
              </a:rPr>
              <a:t>st</a:t>
            </a:r>
            <a:r>
              <a:rPr lang="en-US" sz="3200" b="1" dirty="0" smtClean="0">
                <a:latin typeface="Agency FB" pitchFamily="34" charset="0"/>
              </a:rPr>
              <a:t> Key Element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6600" b="1" dirty="0" smtClean="0">
                <a:latin typeface="Agency FB" pitchFamily="34" charset="0"/>
              </a:rPr>
              <a:t>Line</a:t>
            </a:r>
            <a:endParaRPr lang="en-IN" sz="6600" b="1" dirty="0" smtClean="0"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latin typeface="Agency FB" pitchFamily="34" charset="0"/>
              </a:rPr>
              <a:t>Visual Element In Graphic Design</a:t>
            </a:r>
            <a:endParaRPr lang="en-IN" sz="32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85728"/>
            <a:ext cx="175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 smtClean="0">
                <a:latin typeface="Agency FB" pitchFamily="34" charset="0"/>
              </a:rPr>
              <a:t>Examples </a:t>
            </a:r>
            <a:endParaRPr lang="en-IN" sz="3600" b="1" dirty="0">
              <a:latin typeface="Agency FB" pitchFamily="34" charset="0"/>
            </a:endParaRPr>
          </a:p>
        </p:txBody>
      </p:sp>
      <p:pic>
        <p:nvPicPr>
          <p:cNvPr id="3" name="Picture 2" descr="vlcsnap-2018-08-19-21h22m57s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14422"/>
            <a:ext cx="3580789" cy="522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1h23m04s23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214421"/>
            <a:ext cx="3500462" cy="511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23m10s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3779" y="1071546"/>
            <a:ext cx="3670659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23m18s1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071546"/>
            <a:ext cx="3629229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23m30s2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785794"/>
            <a:ext cx="3905742" cy="564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23m41s5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7803" y="785794"/>
            <a:ext cx="3903992" cy="557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23m50s1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3975457" cy="564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24m00s2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571480"/>
            <a:ext cx="3914901" cy="564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54" y="278605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3</a:t>
            </a:r>
            <a:r>
              <a:rPr lang="en-US" sz="2800" baseline="30000" dirty="0" smtClean="0">
                <a:latin typeface="Agency FB" pitchFamily="34" charset="0"/>
              </a:rPr>
              <a:t>rd</a:t>
            </a:r>
            <a:r>
              <a:rPr lang="en-US" sz="2800" dirty="0" smtClean="0">
                <a:latin typeface="Agency FB" pitchFamily="34" charset="0"/>
              </a:rPr>
              <a:t> Key Principle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4000" b="1" dirty="0" smtClean="0">
                <a:latin typeface="Agency FB" pitchFamily="34" charset="0"/>
              </a:rPr>
              <a:t>Alignment</a:t>
            </a:r>
            <a:endParaRPr lang="en-IN" sz="4800" b="1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Design Principle In Graphic Design</a:t>
            </a:r>
            <a:endParaRPr lang="en-IN" sz="2800" dirty="0">
              <a:latin typeface="Agency FB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319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Two Alignment Principles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endParaRPr lang="en-US" sz="2400" dirty="0" smtClean="0">
              <a:latin typeface="Agency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57222" y="5500702"/>
            <a:ext cx="4572000" cy="11252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Agency FB" pitchFamily="34" charset="0"/>
              </a:rPr>
              <a:t>Edge Alignment</a:t>
            </a:r>
            <a:endParaRPr lang="en-IN" sz="2400" b="1" dirty="0" smtClean="0">
              <a:latin typeface="Agency FB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Agency FB" pitchFamily="34" charset="0"/>
              </a:rPr>
              <a:t>Centre Alignment</a:t>
            </a:r>
            <a:endParaRPr lang="en-IN" sz="24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lcsnap-2018-08-19-21h30m06s72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214422"/>
            <a:ext cx="5612593" cy="1829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1h30m12s142.png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4714884"/>
            <a:ext cx="5612594" cy="1778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00232" y="214290"/>
            <a:ext cx="2047356" cy="651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Agency FB" pitchFamily="34" charset="0"/>
              </a:rPr>
              <a:t>Edge Alignment</a:t>
            </a:r>
            <a:endParaRPr lang="en-IN" sz="2800" b="1" dirty="0" smtClean="0">
              <a:latin typeface="Agency FB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6314" y="3857628"/>
            <a:ext cx="2307042" cy="651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Agency FB" pitchFamily="34" charset="0"/>
              </a:rPr>
              <a:t>Centre Alignment</a:t>
            </a:r>
            <a:endParaRPr lang="en-IN" sz="28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71414"/>
            <a:ext cx="5072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Alignment Can Be Used To Achieve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Particular</a:t>
            </a:r>
            <a:r>
              <a:rPr lang="en-US" sz="2400" dirty="0" smtClean="0">
                <a:latin typeface="Agency FB" pitchFamily="34" charset="0"/>
              </a:rPr>
              <a:t> Look And Feel.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One Should Always Be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Conscious</a:t>
            </a:r>
            <a:r>
              <a:rPr lang="en-US" sz="2400" dirty="0" smtClean="0">
                <a:latin typeface="Agency FB" pitchFamily="34" charset="0"/>
              </a:rPr>
              <a:t> When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Working With Alignment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To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Achieve </a:t>
            </a:r>
            <a:r>
              <a:rPr lang="en-US" sz="2400" dirty="0" smtClean="0">
                <a:latin typeface="Agency FB" pitchFamily="34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Intended</a:t>
            </a:r>
            <a:r>
              <a:rPr lang="en-US" sz="2400" dirty="0" smtClean="0">
                <a:latin typeface="Agency FB" pitchFamily="34" charset="0"/>
              </a:rPr>
              <a:t> Result.</a:t>
            </a:r>
            <a:endParaRPr lang="en-IN" sz="2400" dirty="0">
              <a:latin typeface="Agency FB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30m30s69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71480"/>
            <a:ext cx="4138728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1604" y="2928934"/>
            <a:ext cx="2000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In Design One Should Try And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Avoid The Appearance Offing  Having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Made Arbitrary Decisions.</a:t>
            </a:r>
            <a:endParaRPr lang="en-IN" sz="24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16" y="21429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gency FB" pitchFamily="34" charset="0"/>
              </a:rPr>
              <a:t>Lines Can Be Used To</a:t>
            </a:r>
            <a:endParaRPr lang="en-IN" sz="28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gency FB" pitchFamily="34" charset="0"/>
              </a:rPr>
              <a:t>Add Structure To A Composition,</a:t>
            </a:r>
            <a:endParaRPr lang="en-IN" sz="28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gency FB" pitchFamily="34" charset="0"/>
              </a:rPr>
              <a:t>To Frame Information</a:t>
            </a:r>
            <a:endParaRPr lang="en-IN" sz="28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gency FB" pitchFamily="34" charset="0"/>
              </a:rPr>
              <a:t>And To Divide Information.</a:t>
            </a:r>
            <a:endParaRPr lang="en-IN" sz="2800" b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54" y="21429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When Visual Elements Are Out </a:t>
            </a:r>
            <a:endParaRPr lang="en-IN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Of Align It Is Noticeable,</a:t>
            </a:r>
            <a:endParaRPr lang="en-IN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And Can Devalue A Piece Of</a:t>
            </a:r>
            <a:endParaRPr lang="en-IN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Work If Done Unintentionally.</a:t>
            </a:r>
            <a:endParaRPr lang="en-IN" sz="28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31m04s152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14356"/>
            <a:ext cx="3850216" cy="550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31m04s152.png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714356"/>
            <a:ext cx="3817133" cy="550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31m17s205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106" y="857232"/>
            <a:ext cx="3799301" cy="549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31m17s205.png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8559" y="857232"/>
            <a:ext cx="3839124" cy="549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lcsnap-2018-08-19-21h31m44s47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500" y="778670"/>
            <a:ext cx="3657800" cy="5270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1h32m24s185.png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785794"/>
            <a:ext cx="3700262" cy="5270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6380" y="371475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Key Principle Of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Graphic Design</a:t>
            </a:r>
            <a:endParaRPr lang="en-IN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b="1" dirty="0" smtClean="0">
                <a:latin typeface="Agency FB" pitchFamily="34" charset="0"/>
              </a:rPr>
              <a:t>Contrast, Hierarchy, </a:t>
            </a:r>
          </a:p>
          <a:p>
            <a:pPr algn="ctr"/>
            <a:r>
              <a:rPr lang="en-US" sz="2800" b="1" dirty="0" smtClean="0">
                <a:latin typeface="Agency FB" pitchFamily="34" charset="0"/>
              </a:rPr>
              <a:t>Alignment, Balance, </a:t>
            </a:r>
          </a:p>
          <a:p>
            <a:pPr algn="ctr"/>
            <a:r>
              <a:rPr lang="en-US" sz="2800" b="1" dirty="0" smtClean="0">
                <a:latin typeface="Agency FB" pitchFamily="34" charset="0"/>
              </a:rPr>
              <a:t>Proximity, Repetition,</a:t>
            </a:r>
            <a:endParaRPr lang="en-IN" sz="2800" b="1" dirty="0" smtClean="0">
              <a:latin typeface="Agency FB" pitchFamily="34" charset="0"/>
            </a:endParaRPr>
          </a:p>
          <a:p>
            <a:pPr algn="ctr"/>
            <a:r>
              <a:rPr lang="en-US" sz="2800" b="1" dirty="0" smtClean="0">
                <a:latin typeface="Agency FB" pitchFamily="34" charset="0"/>
              </a:rPr>
              <a:t>Simplicity &amp; Function</a:t>
            </a:r>
            <a:endParaRPr lang="en-IN" sz="2800" b="1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6280" y="1428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4</a:t>
            </a:r>
            <a:r>
              <a:rPr lang="en-US" sz="2800" baseline="30000" dirty="0" smtClean="0">
                <a:latin typeface="Agency FB" pitchFamily="34" charset="0"/>
              </a:rPr>
              <a:t>th</a:t>
            </a:r>
            <a:r>
              <a:rPr lang="en-US" sz="2800" dirty="0" smtClean="0">
                <a:latin typeface="Agency FB" pitchFamily="34" charset="0"/>
              </a:rPr>
              <a:t> key principle 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4800" b="1" dirty="0" smtClean="0">
                <a:latin typeface="Agency FB" pitchFamily="34" charset="0"/>
              </a:rPr>
              <a:t>Balance</a:t>
            </a:r>
            <a:endParaRPr lang="en-IN" sz="4800" b="1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Design principle in graphic design</a:t>
            </a:r>
            <a:endParaRPr lang="en-IN" sz="28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22" y="14285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In Design One Will Attempt To Place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Visual Elements In An Aesthetically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 Pleasing Arrangement, Or Particular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Arrangement To Fulfill A Purpose Or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Achieve A Particular Look And Feel </a:t>
            </a:r>
            <a:endParaRPr lang="en-IN" sz="24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910" y="128586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IN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514350" indent="-514350"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1. Symmetrical Balance </a:t>
            </a:r>
          </a:p>
          <a:p>
            <a:pPr marL="514350" indent="-514350"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(Formal)</a:t>
            </a:r>
            <a:endParaRPr lang="en-IN" sz="20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marL="514350" indent="-514350" algn="ctr"/>
            <a:endParaRPr lang="en-IN" sz="2000" b="1" dirty="0" smtClean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6512" y="2303215"/>
            <a:ext cx="144783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gency FB" pitchFamily="34" charset="0"/>
              </a:rPr>
              <a:t>THREE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gency FB" pitchFamily="34" charset="0"/>
              </a:rPr>
              <a:t>MAIN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gency FB" pitchFamily="34" charset="0"/>
              </a:rPr>
              <a:t>TYPES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gency FB" pitchFamily="34" charset="0"/>
              </a:rPr>
              <a:t>OF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gency FB" pitchFamily="34" charset="0"/>
              </a:rPr>
              <a:t>BALANCE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3108" y="4488428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en-US" b="1" dirty="0" smtClean="0">
                <a:solidFill>
                  <a:schemeClr val="bg1"/>
                </a:solidFill>
                <a:latin typeface="Agency FB" pitchFamily="34" charset="0"/>
              </a:rPr>
              <a:t>3. Radial Balance</a:t>
            </a:r>
            <a:endParaRPr lang="en-IN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4414" y="3000372"/>
            <a:ext cx="207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gency FB" pitchFamily="34" charset="0"/>
              </a:rPr>
              <a:t>2. Asymmetrical Balance (Informal)</a:t>
            </a:r>
            <a:endParaRPr lang="en-IN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lll\Desktop\rajesh\GRAPHIC DESIGN PHOTOS\‘Balance’ Design principle of Graphic Design Ep12 - 45\vlcsnap-2018-08-19-21h34m49s1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8620175" cy="484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232" y="21431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5</a:t>
            </a:r>
            <a:r>
              <a:rPr lang="en-US" sz="2800" baseline="30000" dirty="0" smtClean="0">
                <a:latin typeface="Agency FB" pitchFamily="34" charset="0"/>
              </a:rPr>
              <a:t>th</a:t>
            </a:r>
            <a:r>
              <a:rPr lang="en-US" sz="2800" dirty="0" smtClean="0">
                <a:latin typeface="Agency FB" pitchFamily="34" charset="0"/>
              </a:rPr>
              <a:t> Key Principle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4000" b="1" dirty="0" smtClean="0">
                <a:latin typeface="Agency FB" pitchFamily="34" charset="0"/>
              </a:rPr>
              <a:t>Proximity</a:t>
            </a:r>
            <a:endParaRPr lang="en-IN" sz="4000" b="1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Design In Graphic Design</a:t>
            </a:r>
            <a:endParaRPr lang="en-IN" sz="28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22" y="731579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Used Considerately Lines 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latin typeface="Agency FB" pitchFamily="34" charset="0"/>
              </a:rPr>
              <a:t>Can Add Elegance To 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latin typeface="Agency FB" pitchFamily="34" charset="0"/>
              </a:rPr>
              <a:t>A Composition, Add Hierarchy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latin typeface="Agency FB" pitchFamily="34" charset="0"/>
              </a:rPr>
              <a:t>And To Draw The Eye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latin typeface="Agency FB" pitchFamily="34" charset="0"/>
              </a:rPr>
              <a:t>To A Specific Point.</a:t>
            </a:r>
            <a:endParaRPr lang="en-IN" sz="32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84" y="28572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In Design Related Elements Should 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Be Grouped Together So That 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They Will Be Viewed As A Group.</a:t>
            </a:r>
            <a:endParaRPr lang="en-IN" sz="2800" dirty="0">
              <a:latin typeface="Agency FB" pitchFamily="34" charset="0"/>
            </a:endParaRPr>
          </a:p>
        </p:txBody>
      </p:sp>
      <p:pic>
        <p:nvPicPr>
          <p:cNvPr id="1026" name="Picture 2" descr="C:\Users\PG MENS HOSTEL 8\Downloads\Inzone Design   The 6 Principles of Desig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30" y="2000240"/>
            <a:ext cx="2609850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PG MENS HOSTEL 8\Downloads\Inzone Design   The 6 Principles of Desig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910" y="2024084"/>
            <a:ext cx="2609850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PG MENS HOSTEL 8\Downloads\Inzone Design   The 6 Principles of Desig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2609850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760" y="31581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Unrelated Elements Should Have 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Distance And Should Not Be 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In Close Proximity To Each Other.</a:t>
            </a:r>
            <a:endParaRPr lang="en-IN" sz="2800" dirty="0">
              <a:latin typeface="Agency FB" pitchFamily="34" charset="0"/>
            </a:endParaRPr>
          </a:p>
        </p:txBody>
      </p:sp>
      <p:pic>
        <p:nvPicPr>
          <p:cNvPr id="1026" name="Picture 2" descr="C:\Users\cool\Desktop\Inzone Design   The 6 Principles of Desig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3574549" cy="4441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cool\Desktop\Inzone Design   The 6 Principles of Desig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060848"/>
            <a:ext cx="3574549" cy="4441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4546" y="85723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Audiences Will Assume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That Elements That Are Not Near 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Each Other In A Design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Are Not Closely Related.</a:t>
            </a:r>
            <a:endParaRPr lang="en-IN" sz="2800" dirty="0">
              <a:latin typeface="Agency FB" pitchFamily="34" charset="0"/>
            </a:endParaRPr>
          </a:p>
        </p:txBody>
      </p:sp>
      <p:pic>
        <p:nvPicPr>
          <p:cNvPr id="2050" name="Picture 2" descr="C:\Users\cool\Desktop\Proxim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212976"/>
            <a:ext cx="61722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lcsnap-2018-08-19-21h38m47s167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857232"/>
            <a:ext cx="3733749" cy="5387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715008" y="2500306"/>
            <a:ext cx="2571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gency FB" pitchFamily="34" charset="0"/>
              </a:rPr>
              <a:t>Example 1</a:t>
            </a:r>
            <a:endParaRPr lang="en-IN" b="1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Adequate Relationships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Are Established In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This Layout. Elements In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A Comprehensive Order.</a:t>
            </a:r>
            <a:endParaRPr lang="en-IN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38m55s249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571480"/>
            <a:ext cx="4062568" cy="584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715008" y="2714620"/>
            <a:ext cx="2857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gency FB" pitchFamily="34" charset="0"/>
              </a:rPr>
              <a:t>Example 2</a:t>
            </a:r>
            <a:endParaRPr lang="en-IN" b="1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Clear Relationships Are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Established In This Layout.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Elements Are In Close 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Proximity In A Clear Order.</a:t>
            </a:r>
            <a:endParaRPr lang="en-IN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39m01s53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642918"/>
            <a:ext cx="4040149" cy="577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643570" y="2500306"/>
            <a:ext cx="30003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gency FB" pitchFamily="34" charset="0"/>
              </a:rPr>
              <a:t>Example 3</a:t>
            </a:r>
            <a:endParaRPr lang="en-IN" b="1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Elements Are In Close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Proximity But In No 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Particular Order Creating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A Random And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Confusing Layout.</a:t>
            </a:r>
            <a:endParaRPr lang="en-IN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39m08s106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714356"/>
            <a:ext cx="3822815" cy="550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429256" y="2428868"/>
            <a:ext cx="26431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gency FB" pitchFamily="34" charset="0"/>
              </a:rPr>
              <a:t>Example 4</a:t>
            </a:r>
            <a:endParaRPr lang="en-IN" b="1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Elements Are Scattered 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In A Sporadic Layout.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No Clear Relationship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Between Element</a:t>
            </a:r>
            <a:endParaRPr lang="en-IN" dirty="0" smtClean="0">
              <a:latin typeface="Agency FB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In This Layout.</a:t>
            </a:r>
            <a:endParaRPr lang="en-IN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22" y="78579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In Design One Should Try And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Avoid The Appearance Of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Having Made Arbitrary Decisions.</a:t>
            </a:r>
            <a:endParaRPr lang="en-IN" sz="24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8860" y="10001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When Visual Elements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Appear Randomly Or Poorly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Positioned, It Is Noticeable,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And Can Devalue A Piece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Of Work If Done Unintentionally.</a:t>
            </a:r>
            <a:endParaRPr lang="en-IN" sz="24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G MENS HOSTEL 8\Desktop\rajesh\GRAPHIC DESIGN PHOTOS\‘Proximity’ Design principle of Graphic Design Ep13 - 45\vlcsnap-2018-08-19-21h39m53s7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1263" y="385763"/>
            <a:ext cx="4181475" cy="608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3042" y="0"/>
            <a:ext cx="15937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 smtClean="0">
                <a:latin typeface="Agency FB" pitchFamily="34" charset="0"/>
              </a:rPr>
              <a:t>Line</a:t>
            </a:r>
            <a:endParaRPr lang="en-IN" sz="8000" b="1" dirty="0" smtClean="0">
              <a:latin typeface="Agency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6182" y="0"/>
            <a:ext cx="15937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 smtClean="0">
                <a:latin typeface="Agency FB" pitchFamily="34" charset="0"/>
              </a:rPr>
              <a:t>Line</a:t>
            </a:r>
            <a:endParaRPr lang="en-IN" sz="8000" b="1" dirty="0" smtClean="0">
              <a:latin typeface="Agency FB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64376" y="33859"/>
            <a:ext cx="15937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 smtClean="0">
                <a:latin typeface="Agency FB" pitchFamily="34" charset="0"/>
              </a:rPr>
              <a:t>Line</a:t>
            </a:r>
            <a:endParaRPr lang="en-IN" sz="8000" b="1" dirty="0" smtClean="0">
              <a:latin typeface="Agency FB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84" y="7143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When We Think Of All The Symbols,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And Logos We Know So Well.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Its Through The Combination Of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Shapes And Proximity That Works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To Imprint Images Into Our Memory</a:t>
            </a:r>
            <a:endParaRPr lang="en-IN" sz="24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40m13s25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5143536" cy="286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40m20s76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3714752"/>
            <a:ext cx="5143536" cy="288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928794" y="1428736"/>
            <a:ext cx="557216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However Simple Or Complex Its This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Relationship Or Lack Of Relationship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Between Shapes That Can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Trigger Feelings, Convey Messages,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Engage An Audience,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Add Emphasis To A Portion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Of A Layout And Create Dynamics.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4536" y="467810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6</a:t>
            </a:r>
            <a:r>
              <a:rPr lang="en-US" sz="2800" baseline="30000" dirty="0" smtClean="0">
                <a:latin typeface="Agency FB" pitchFamily="34" charset="0"/>
              </a:rPr>
              <a:t>th</a:t>
            </a:r>
            <a:r>
              <a:rPr lang="en-US" sz="2800" dirty="0" smtClean="0">
                <a:latin typeface="Agency FB" pitchFamily="34" charset="0"/>
              </a:rPr>
              <a:t> Key Principle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4400" b="1" dirty="0" smtClean="0">
                <a:latin typeface="Agency FB" pitchFamily="34" charset="0"/>
              </a:rPr>
              <a:t>Repetition</a:t>
            </a:r>
            <a:endParaRPr lang="en-IN" sz="4400" b="1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Design Principle In Graphic Design</a:t>
            </a:r>
            <a:endParaRPr lang="en-IN" sz="28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40466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Good Design Practice,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Seeks To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Repeat </a:t>
            </a:r>
            <a:r>
              <a:rPr lang="en-US" sz="2400" dirty="0" smtClean="0">
                <a:latin typeface="Agency FB" pitchFamily="34" charset="0"/>
              </a:rPr>
              <a:t>Some Aspects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Of A Design Throughout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 Piece Of Work, Be It For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 Simple Or Complex Piece Of Work.</a:t>
            </a:r>
            <a:endParaRPr lang="en-IN" sz="2400" dirty="0">
              <a:latin typeface="Agency FB" pitchFamily="34" charset="0"/>
            </a:endParaRPr>
          </a:p>
        </p:txBody>
      </p:sp>
      <p:pic>
        <p:nvPicPr>
          <p:cNvPr id="4" name="Picture 3" descr="hamster-wheel-1014036_1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3360" y="2276872"/>
            <a:ext cx="4365104" cy="436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6056" y="1886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The Ultimate Goal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Of Any Piece Graphic Design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Is To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Make An Impression,</a:t>
            </a:r>
            <a:endParaRPr lang="en-IN" sz="2400" dirty="0" smtClean="0">
              <a:solidFill>
                <a:srgbClr val="FF0000"/>
              </a:solidFill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Hopefully A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Lasting Impression.</a:t>
            </a:r>
            <a:endParaRPr lang="en-IN" sz="2400" dirty="0">
              <a:solidFill>
                <a:srgbClr val="FF0000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1"/>
          <p:cNvSpPr>
            <a:spLocks noChangeArrowheads="1"/>
          </p:cNvSpPr>
          <p:nvPr/>
        </p:nvSpPr>
        <p:spPr bwMode="auto">
          <a:xfrm>
            <a:off x="2483768" y="116632"/>
            <a:ext cx="450059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If A Design Achieves This Goal,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It Will Be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Fulfilling Its Purpose,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To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Communicate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Insist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 Upon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A Particular Message, Which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Lingers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Becomes Familiar.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20480" y="249289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This Is A </a:t>
            </a:r>
            <a:r>
              <a:rPr lang="en-US" sz="2800" dirty="0" smtClean="0">
                <a:solidFill>
                  <a:srgbClr val="FF0000"/>
                </a:solidFill>
                <a:latin typeface="Agency FB" pitchFamily="34" charset="0"/>
              </a:rPr>
              <a:t>Carefully Orchestrated </a:t>
            </a:r>
            <a:endParaRPr lang="en-IN" sz="2800" dirty="0" smtClean="0">
              <a:solidFill>
                <a:srgbClr val="FF0000"/>
              </a:solidFill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Design To Create A </a:t>
            </a:r>
            <a:r>
              <a:rPr lang="en-US" sz="2800" dirty="0" smtClean="0">
                <a:solidFill>
                  <a:srgbClr val="FF0000"/>
                </a:solidFill>
                <a:latin typeface="Agency FB" pitchFamily="34" charset="0"/>
              </a:rPr>
              <a:t>Noticeable</a:t>
            </a:r>
            <a:endParaRPr lang="en-IN" sz="2800" dirty="0" smtClean="0">
              <a:solidFill>
                <a:srgbClr val="FF0000"/>
              </a:solidFill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And </a:t>
            </a:r>
            <a:r>
              <a:rPr lang="en-US" sz="2800" dirty="0" smtClean="0">
                <a:solidFill>
                  <a:srgbClr val="FF0000"/>
                </a:solidFill>
                <a:latin typeface="Agency FB" pitchFamily="34" charset="0"/>
              </a:rPr>
              <a:t>Memorable</a:t>
            </a:r>
            <a:r>
              <a:rPr lang="en-US" sz="2800" dirty="0" smtClean="0">
                <a:latin typeface="Agency FB" pitchFamily="34" charset="0"/>
              </a:rPr>
              <a:t> Look And Feel.</a:t>
            </a:r>
            <a:endParaRPr lang="en-IN" sz="2800" dirty="0">
              <a:latin typeface="Agency FB" pitchFamily="34" charset="0"/>
            </a:endParaRPr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1720" y="188640"/>
            <a:ext cx="5544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gency FB" pitchFamily="34" charset="0"/>
              </a:rPr>
              <a:t>It Is </a:t>
            </a:r>
            <a:r>
              <a:rPr lang="en-US" sz="3200" b="1" dirty="0" smtClean="0">
                <a:solidFill>
                  <a:srgbClr val="FF0000"/>
                </a:solidFill>
                <a:latin typeface="Agency FB" pitchFamily="34" charset="0"/>
              </a:rPr>
              <a:t>Valuable</a:t>
            </a:r>
            <a:r>
              <a:rPr lang="en-US" sz="3200" b="1" dirty="0" smtClean="0">
                <a:latin typeface="Agency FB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gency FB" pitchFamily="34" charset="0"/>
              </a:rPr>
              <a:t>To Any Business</a:t>
            </a:r>
            <a:endParaRPr lang="en-IN" sz="32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gency FB" pitchFamily="34" charset="0"/>
              </a:rPr>
              <a:t>That Their Brand Is</a:t>
            </a:r>
            <a:endParaRPr lang="en-IN" sz="32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gency FB" pitchFamily="34" charset="0"/>
              </a:rPr>
              <a:t>Impressionable</a:t>
            </a:r>
            <a:r>
              <a:rPr lang="en-US" sz="3200" b="1" dirty="0" smtClean="0">
                <a:latin typeface="Agency FB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gency FB" pitchFamily="34" charset="0"/>
              </a:rPr>
              <a:t>And</a:t>
            </a:r>
            <a:r>
              <a:rPr lang="en-US" sz="3200" b="1" dirty="0" smtClean="0">
                <a:latin typeface="Agency FB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gency FB" pitchFamily="34" charset="0"/>
              </a:rPr>
              <a:t>Memorable.</a:t>
            </a:r>
            <a:endParaRPr lang="en-IN" sz="3200" b="1" dirty="0">
              <a:solidFill>
                <a:srgbClr val="FF0000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3768" y="31697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Agency FB" pitchFamily="34" charset="0"/>
              </a:rPr>
              <a:t>7</a:t>
            </a:r>
            <a:r>
              <a:rPr lang="en-US" sz="3200" baseline="30000" dirty="0" smtClean="0">
                <a:latin typeface="Agency FB" pitchFamily="34" charset="0"/>
              </a:rPr>
              <a:t>th</a:t>
            </a:r>
            <a:r>
              <a:rPr lang="en-US" sz="3200" dirty="0" smtClean="0">
                <a:latin typeface="Agency FB" pitchFamily="34" charset="0"/>
              </a:rPr>
              <a:t> key principle</a:t>
            </a:r>
            <a:endParaRPr lang="en-IN" sz="3200" dirty="0" smtClean="0">
              <a:latin typeface="Agency FB" pitchFamily="34" charset="0"/>
            </a:endParaRPr>
          </a:p>
          <a:p>
            <a:pPr algn="ctr"/>
            <a:r>
              <a:rPr lang="en-US" sz="4800" b="1" dirty="0" smtClean="0">
                <a:latin typeface="Agency FB" pitchFamily="34" charset="0"/>
              </a:rPr>
              <a:t>Simplicity</a:t>
            </a:r>
            <a:endParaRPr lang="en-IN" sz="4800" b="1" dirty="0" smtClean="0">
              <a:latin typeface="Agency FB" pitchFamily="34" charset="0"/>
            </a:endParaRPr>
          </a:p>
          <a:p>
            <a:pPr algn="ctr"/>
            <a:r>
              <a:rPr lang="en-US" sz="3200" dirty="0" smtClean="0">
                <a:latin typeface="Agency FB" pitchFamily="34" charset="0"/>
              </a:rPr>
              <a:t>Design principle in graphic design</a:t>
            </a:r>
            <a:endParaRPr lang="en-IN" sz="3200" dirty="0">
              <a:latin typeface="Agency FB" pitchFamily="34" charset="0"/>
            </a:endParaRPr>
          </a:p>
        </p:txBody>
      </p:sp>
      <p:pic>
        <p:nvPicPr>
          <p:cNvPr id="4" name="Picture 3" descr="glasses-1030548_192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929" y="2734909"/>
            <a:ext cx="8414535" cy="2638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9817990">
            <a:off x="-412837" y="1328495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gency FB" pitchFamily="34" charset="0"/>
              </a:rPr>
              <a:t>The Ultimate Goal Of Any Piece Of</a:t>
            </a:r>
            <a:r>
              <a:rPr lang="en-IN" sz="2400" dirty="0" smtClean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gency FB" pitchFamily="34" charset="0"/>
              </a:rPr>
              <a:t>Graphic Design Is To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Make An</a:t>
            </a:r>
            <a:endParaRPr lang="en-IN" sz="2400" dirty="0" smtClean="0">
              <a:solidFill>
                <a:srgbClr val="FF0000"/>
              </a:solidFill>
              <a:latin typeface="Agency FB" pitchFamily="34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Impression,</a:t>
            </a:r>
            <a:r>
              <a:rPr lang="en-US" sz="2400" dirty="0" smtClean="0">
                <a:latin typeface="Agency FB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gency FB" pitchFamily="34" charset="0"/>
              </a:rPr>
              <a:t>Hopefully A Lasting</a:t>
            </a:r>
            <a:endParaRPr lang="en-IN" sz="24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gency FB" pitchFamily="34" charset="0"/>
              </a:rPr>
              <a:t>Impression, If A Design Achieves</a:t>
            </a:r>
            <a:endParaRPr lang="en-IN" sz="24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gency FB" pitchFamily="34" charset="0"/>
              </a:rPr>
              <a:t>This Goal, It Will Be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Fulfilling Its Purpose,</a:t>
            </a:r>
            <a:r>
              <a:rPr lang="en-US" sz="2400" dirty="0" smtClean="0">
                <a:latin typeface="Agency FB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gency FB" pitchFamily="34" charset="0"/>
              </a:rPr>
              <a:t>To Communicate </a:t>
            </a:r>
            <a:endParaRPr lang="en-IN" sz="24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gency FB" pitchFamily="34" charset="0"/>
              </a:rPr>
              <a:t>And</a:t>
            </a:r>
            <a:r>
              <a:rPr lang="en-US" sz="2400" dirty="0" smtClean="0">
                <a:latin typeface="Agency FB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Insist Upon A Particular Message.</a:t>
            </a:r>
            <a:endParaRPr lang="en-IN" sz="2400" dirty="0">
              <a:solidFill>
                <a:srgbClr val="FF0000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6056" y="233319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latin typeface="Agency FB" pitchFamily="34" charset="0"/>
              </a:rPr>
              <a:t>When Applying Simplicity</a:t>
            </a:r>
            <a:endParaRPr lang="en-IN" sz="2800" b="1" dirty="0" smtClean="0">
              <a:latin typeface="Agency FB" pitchFamily="34" charset="0"/>
            </a:endParaRPr>
          </a:p>
          <a:p>
            <a:pPr algn="ctr"/>
            <a:r>
              <a:rPr lang="en-US" sz="2800" b="1" dirty="0" smtClean="0">
                <a:latin typeface="Agency FB" pitchFamily="34" charset="0"/>
              </a:rPr>
              <a:t>In Design We Should </a:t>
            </a:r>
            <a:endParaRPr lang="en-IN" sz="2800" b="1" dirty="0" smtClean="0">
              <a:latin typeface="Agency FB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gency FB" pitchFamily="34" charset="0"/>
              </a:rPr>
              <a:t>Avoid</a:t>
            </a:r>
            <a:r>
              <a:rPr lang="en-US" sz="2800" b="1" dirty="0" smtClean="0">
                <a:latin typeface="Agency FB" pitchFamily="34" charset="0"/>
              </a:rPr>
              <a:t> An </a:t>
            </a:r>
            <a:r>
              <a:rPr lang="en-US" sz="2800" b="1" dirty="0" smtClean="0">
                <a:solidFill>
                  <a:srgbClr val="FF0000"/>
                </a:solidFill>
                <a:latin typeface="Agency FB" pitchFamily="34" charset="0"/>
              </a:rPr>
              <a:t>Overwhelming</a:t>
            </a:r>
            <a:r>
              <a:rPr lang="en-US" sz="2800" b="1" dirty="0" smtClean="0">
                <a:latin typeface="Agency FB" pitchFamily="34" charset="0"/>
              </a:rPr>
              <a:t> </a:t>
            </a:r>
            <a:endParaRPr lang="en-IN" sz="2800" b="1" dirty="0" smtClean="0">
              <a:latin typeface="Agency FB" pitchFamily="34" charset="0"/>
            </a:endParaRPr>
          </a:p>
          <a:p>
            <a:pPr algn="ctr"/>
            <a:r>
              <a:rPr lang="en-US" sz="2800" b="1" dirty="0" smtClean="0">
                <a:latin typeface="Agency FB" pitchFamily="34" charset="0"/>
              </a:rPr>
              <a:t>Amount Of Visual Elements.</a:t>
            </a:r>
            <a:endParaRPr lang="en-IN" sz="2800" b="1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47667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We Should Try And Get</a:t>
            </a:r>
            <a:endParaRPr lang="en-IN" sz="3200" dirty="0" smtClean="0">
              <a:latin typeface="Agency FB" pitchFamily="34" charset="0"/>
            </a:endParaRPr>
          </a:p>
          <a:p>
            <a:pPr algn="ctr"/>
            <a:r>
              <a:rPr lang="en-US" sz="3200" dirty="0" smtClean="0">
                <a:latin typeface="Agency FB" pitchFamily="34" charset="0"/>
              </a:rPr>
              <a:t>Across </a:t>
            </a:r>
            <a:r>
              <a:rPr lang="en-US" sz="3200" dirty="0" smtClean="0">
                <a:solidFill>
                  <a:srgbClr val="FF0000"/>
                </a:solidFill>
                <a:latin typeface="Agency FB" pitchFamily="34" charset="0"/>
              </a:rPr>
              <a:t>One Strong Idea</a:t>
            </a:r>
            <a:r>
              <a:rPr lang="en-US" sz="3200" dirty="0" smtClean="0">
                <a:latin typeface="Agency FB" pitchFamily="34" charset="0"/>
              </a:rPr>
              <a:t> Instead</a:t>
            </a:r>
            <a:endParaRPr lang="en-IN" sz="3200" dirty="0" smtClean="0">
              <a:latin typeface="Agency FB" pitchFamily="34" charset="0"/>
            </a:endParaRPr>
          </a:p>
          <a:p>
            <a:pPr algn="ctr"/>
            <a:r>
              <a:rPr lang="en-US" sz="3200" dirty="0" smtClean="0">
                <a:latin typeface="Agency FB" pitchFamily="34" charset="0"/>
              </a:rPr>
              <a:t>Of Incorporating Many.</a:t>
            </a:r>
            <a:endParaRPr lang="en-IN" sz="3200" dirty="0">
              <a:latin typeface="Agency FB" pitchFamily="34" charset="0"/>
            </a:endParaRPr>
          </a:p>
        </p:txBody>
      </p:sp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1736" y="221455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When Considering Simplicity</a:t>
            </a:r>
            <a:endParaRPr lang="en-IN" sz="3200" dirty="0" smtClean="0">
              <a:latin typeface="Agency FB" pitchFamily="34" charset="0"/>
            </a:endParaRPr>
          </a:p>
          <a:p>
            <a:pPr algn="ctr"/>
            <a:r>
              <a:rPr lang="en-US" sz="3200" dirty="0" smtClean="0">
                <a:latin typeface="Agency FB" pitchFamily="34" charset="0"/>
              </a:rPr>
              <a:t>We Should </a:t>
            </a:r>
            <a:r>
              <a:rPr lang="en-US" sz="3200" dirty="0" smtClean="0">
                <a:solidFill>
                  <a:srgbClr val="FF0000"/>
                </a:solidFill>
                <a:latin typeface="Agency FB" pitchFamily="34" charset="0"/>
              </a:rPr>
              <a:t>Remove</a:t>
            </a:r>
            <a:endParaRPr lang="en-IN" sz="3200" dirty="0" smtClean="0">
              <a:solidFill>
                <a:srgbClr val="FF0000"/>
              </a:solidFill>
              <a:latin typeface="Agency FB" pitchFamily="34" charset="0"/>
            </a:endParaRPr>
          </a:p>
          <a:p>
            <a:pPr algn="ctr"/>
            <a:r>
              <a:rPr lang="en-US" sz="3200" dirty="0" smtClean="0">
                <a:latin typeface="Agency FB" pitchFamily="34" charset="0"/>
              </a:rPr>
              <a:t>Or </a:t>
            </a:r>
            <a:r>
              <a:rPr lang="en-US" sz="3200" dirty="0" smtClean="0">
                <a:solidFill>
                  <a:srgbClr val="FF0000"/>
                </a:solidFill>
                <a:latin typeface="Agency FB" pitchFamily="34" charset="0"/>
              </a:rPr>
              <a:t>Edit Down </a:t>
            </a:r>
            <a:r>
              <a:rPr lang="en-US" sz="3200" dirty="0" smtClean="0">
                <a:latin typeface="Agency FB" pitchFamily="34" charset="0"/>
              </a:rPr>
              <a:t>Information</a:t>
            </a:r>
            <a:endParaRPr lang="en-IN" sz="3200" dirty="0" smtClean="0">
              <a:latin typeface="Agency FB" pitchFamily="34" charset="0"/>
            </a:endParaRPr>
          </a:p>
          <a:p>
            <a:pPr algn="ctr"/>
            <a:r>
              <a:rPr lang="en-US" sz="3200" dirty="0" smtClean="0">
                <a:latin typeface="Agency FB" pitchFamily="34" charset="0"/>
              </a:rPr>
              <a:t>And Details That Are Not Needed</a:t>
            </a:r>
            <a:endParaRPr lang="en-IN" sz="3200" dirty="0">
              <a:latin typeface="Agency FB" pitchFamily="34" charset="0"/>
            </a:endParaRPr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1"/>
          <p:cNvSpPr>
            <a:spLocks noChangeArrowheads="1"/>
          </p:cNvSpPr>
          <p:nvPr/>
        </p:nvSpPr>
        <p:spPr bwMode="auto">
          <a:xfrm>
            <a:off x="2214546" y="2143116"/>
            <a:ext cx="514353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When You Think Of Some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Of The Most, Prestigious Brands,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Its Common To See: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dirty="0" smtClean="0">
              <a:latin typeface="Agency FB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Simplicity Set On A Backdrop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Of Complex Beauty.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8860" y="121442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8</a:t>
            </a:r>
            <a:r>
              <a:rPr lang="en-US" sz="2800" baseline="30000" dirty="0" smtClean="0">
                <a:latin typeface="Agency FB" pitchFamily="34" charset="0"/>
              </a:rPr>
              <a:t>th</a:t>
            </a:r>
            <a:r>
              <a:rPr lang="en-US" sz="2800" dirty="0" smtClean="0">
                <a:latin typeface="Agency FB" pitchFamily="34" charset="0"/>
              </a:rPr>
              <a:t> key principle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4400" b="1" dirty="0" smtClean="0">
                <a:latin typeface="Agency FB" pitchFamily="34" charset="0"/>
              </a:rPr>
              <a:t>Function</a:t>
            </a:r>
            <a:endParaRPr lang="en-IN" sz="4400" b="1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Design principle in graphic design</a:t>
            </a:r>
            <a:endParaRPr lang="en-IN" sz="2800" dirty="0">
              <a:latin typeface="Agency FB" pitchFamily="34" charset="0"/>
            </a:endParaRPr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22" y="1857364"/>
            <a:ext cx="49292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The Ultimate Goal Of Any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Graphic Design Is To </a:t>
            </a:r>
            <a:r>
              <a:rPr lang="en-US" sz="2800" dirty="0" smtClean="0">
                <a:solidFill>
                  <a:srgbClr val="FF0000"/>
                </a:solidFill>
                <a:latin typeface="Agency FB" pitchFamily="34" charset="0"/>
              </a:rPr>
              <a:t>Communicate</a:t>
            </a:r>
            <a:r>
              <a:rPr lang="en-US" sz="2800" dirty="0" smtClean="0">
                <a:latin typeface="Agency FB" pitchFamily="34" charset="0"/>
              </a:rPr>
              <a:t> 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And </a:t>
            </a:r>
            <a:r>
              <a:rPr lang="en-US" sz="2800" dirty="0" smtClean="0">
                <a:solidFill>
                  <a:srgbClr val="FF0000"/>
                </a:solidFill>
                <a:latin typeface="Agency FB" pitchFamily="34" charset="0"/>
              </a:rPr>
              <a:t>Make An Impression,</a:t>
            </a:r>
            <a:r>
              <a:rPr lang="en-US" sz="2800" dirty="0" smtClean="0">
                <a:latin typeface="Agency FB" pitchFamily="34" charset="0"/>
              </a:rPr>
              <a:t> But What’s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Equally Important Is That The 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Agency FB" pitchFamily="34" charset="0"/>
              </a:rPr>
              <a:t>Right Impression </a:t>
            </a:r>
            <a:r>
              <a:rPr lang="en-US" sz="2800" dirty="0" smtClean="0">
                <a:latin typeface="Agency FB" pitchFamily="34" charset="0"/>
              </a:rPr>
              <a:t>Is Made And The 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Agency FB" pitchFamily="34" charset="0"/>
              </a:rPr>
              <a:t>Intended Outcome Is Achieved.</a:t>
            </a:r>
            <a:endParaRPr lang="en-IN" sz="2800" dirty="0">
              <a:solidFill>
                <a:srgbClr val="FF0000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1"/>
          <p:cNvSpPr>
            <a:spLocks noChangeArrowheads="1"/>
          </p:cNvSpPr>
          <p:nvPr/>
        </p:nvSpPr>
        <p:spPr bwMode="auto">
          <a:xfrm>
            <a:off x="928662" y="928670"/>
            <a:ext cx="27146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Typical Design Brief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 The Overview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32" y="502689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Typical Design Brief</a:t>
            </a:r>
            <a:endParaRPr lang="en-US" sz="2400" dirty="0" smtClean="0">
              <a:latin typeface="Agency FB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The Intended Outcome</a:t>
            </a:r>
            <a:endParaRPr lang="en-US" sz="2400" dirty="0" smtClean="0">
              <a:latin typeface="Agency FB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0298" y="28574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Typical Design Brief</a:t>
            </a:r>
            <a:endParaRPr lang="en-US" sz="2400" dirty="0" smtClean="0">
              <a:latin typeface="Agency FB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The Requirements</a:t>
            </a:r>
            <a:endParaRPr lang="en-US" sz="2400" dirty="0" smtClean="0"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57884" y="3071810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smtClean="0">
                <a:latin typeface="Agency FB" pitchFamily="34" charset="0"/>
              </a:rPr>
              <a:t>Example 1</a:t>
            </a:r>
          </a:p>
          <a:p>
            <a:pPr algn="ctr"/>
            <a:r>
              <a:rPr lang="en-IN" sz="2400" b="1" dirty="0" smtClean="0">
                <a:latin typeface="Agency FB" pitchFamily="34" charset="0"/>
              </a:rPr>
              <a:t>Line In Structure</a:t>
            </a:r>
            <a:endParaRPr lang="en-IN" sz="2400" b="1" dirty="0">
              <a:latin typeface="Agency FB" pitchFamily="34" charset="0"/>
            </a:endParaRPr>
          </a:p>
        </p:txBody>
      </p:sp>
      <p:pic>
        <p:nvPicPr>
          <p:cNvPr id="3" name="Picture 2" descr="vlcsnap-2018-08-19-19h33m38s5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285728"/>
            <a:ext cx="4393799" cy="6294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6446" y="2740879"/>
            <a:ext cx="250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latin typeface="Agency FB" pitchFamily="34" charset="0"/>
              </a:rPr>
              <a:t>Example 1 </a:t>
            </a:r>
          </a:p>
          <a:p>
            <a:pPr algn="ctr"/>
            <a:r>
              <a:rPr lang="en-IN" sz="2400" b="1" dirty="0" smtClean="0">
                <a:latin typeface="Agency FB" pitchFamily="34" charset="0"/>
              </a:rPr>
              <a:t>Line In Info Graphics</a:t>
            </a:r>
            <a:endParaRPr lang="en-IN" sz="2400" b="1" dirty="0">
              <a:latin typeface="Agency FB" pitchFamily="34" charset="0"/>
            </a:endParaRPr>
          </a:p>
        </p:txBody>
      </p:sp>
      <p:pic>
        <p:nvPicPr>
          <p:cNvPr id="3" name="Picture 2" descr="vlcsnap-2018-08-19-19h33m52s17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57166"/>
            <a:ext cx="4287558" cy="614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2132" y="2786058"/>
            <a:ext cx="2573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b="1" dirty="0" smtClean="0">
                <a:latin typeface="Agency FB" pitchFamily="34" charset="0"/>
              </a:rPr>
              <a:t>Example 2</a:t>
            </a:r>
          </a:p>
          <a:p>
            <a:pPr algn="ctr"/>
            <a:r>
              <a:rPr lang="en-IN" sz="2400" b="1" dirty="0" smtClean="0">
                <a:latin typeface="Agency FB" pitchFamily="34" charset="0"/>
              </a:rPr>
              <a:t>Lines stressing a word</a:t>
            </a:r>
            <a:endParaRPr lang="en-IN" sz="2400" b="1" dirty="0">
              <a:latin typeface="Agency FB" pitchFamily="34" charset="0"/>
            </a:endParaRPr>
          </a:p>
        </p:txBody>
      </p:sp>
      <p:pic>
        <p:nvPicPr>
          <p:cNvPr id="3" name="Picture 2" descr="vlcsnap-2018-08-19-19h34m05s6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500042"/>
            <a:ext cx="3996615" cy="582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628" y="2359406"/>
            <a:ext cx="3500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gency FB" pitchFamily="34" charset="0"/>
              </a:rPr>
              <a:t>Graphic Design Is The Art</a:t>
            </a:r>
            <a:endParaRPr lang="en-IN" sz="2400" b="1" dirty="0" smtClean="0">
              <a:latin typeface="Agency FB" pitchFamily="34" charset="0"/>
            </a:endParaRPr>
          </a:p>
          <a:p>
            <a:r>
              <a:rPr lang="en-US" sz="2400" b="1" dirty="0" smtClean="0">
                <a:latin typeface="Agency FB" pitchFamily="34" charset="0"/>
              </a:rPr>
              <a:t>Or Skill Of Combining Text And</a:t>
            </a:r>
            <a:endParaRPr lang="en-IN" sz="2400" b="1" dirty="0" smtClean="0">
              <a:latin typeface="Agency FB" pitchFamily="34" charset="0"/>
            </a:endParaRPr>
          </a:p>
          <a:p>
            <a:r>
              <a:rPr lang="en-US" sz="2400" b="1" dirty="0" smtClean="0">
                <a:latin typeface="Agency FB" pitchFamily="34" charset="0"/>
              </a:rPr>
              <a:t>Pictures In Advertisements,</a:t>
            </a:r>
            <a:endParaRPr lang="en-IN" sz="2400" b="1" dirty="0" smtClean="0">
              <a:latin typeface="Agency FB" pitchFamily="34" charset="0"/>
            </a:endParaRPr>
          </a:p>
          <a:p>
            <a:r>
              <a:rPr lang="en-US" sz="2400" b="1" dirty="0" smtClean="0">
                <a:latin typeface="Agency FB" pitchFamily="34" charset="0"/>
              </a:rPr>
              <a:t>Magazines, Or Books</a:t>
            </a:r>
            <a:endParaRPr lang="en-IN" sz="2400" b="1" dirty="0">
              <a:latin typeface="Agency FB" pitchFamily="34" charset="0"/>
            </a:endParaRPr>
          </a:p>
        </p:txBody>
      </p:sp>
      <p:pic>
        <p:nvPicPr>
          <p:cNvPr id="5" name="Picture 4" descr="graffiti-569265_1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3522778" cy="5304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9322" y="2786058"/>
            <a:ext cx="2048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b="1" dirty="0" smtClean="0">
                <a:latin typeface="Agency FB" pitchFamily="34" charset="0"/>
              </a:rPr>
              <a:t>Examples 3 </a:t>
            </a:r>
          </a:p>
          <a:p>
            <a:pPr algn="ctr"/>
            <a:r>
              <a:rPr lang="en-IN" sz="2400" b="1" dirty="0" smtClean="0">
                <a:latin typeface="Agency FB" pitchFamily="34" charset="0"/>
              </a:rPr>
              <a:t>Lines As Borders </a:t>
            </a:r>
            <a:endParaRPr lang="en-IN" sz="2400" b="1" dirty="0">
              <a:latin typeface="Agency FB" pitchFamily="34" charset="0"/>
            </a:endParaRPr>
          </a:p>
        </p:txBody>
      </p:sp>
      <p:pic>
        <p:nvPicPr>
          <p:cNvPr id="3" name="Picture 2" descr="vlcsnap-2018-08-19-19h34m20s1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571480"/>
            <a:ext cx="4056146" cy="584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2198" y="3143248"/>
            <a:ext cx="2000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 smtClean="0">
                <a:latin typeface="Agency FB" pitchFamily="34" charset="0"/>
              </a:rPr>
              <a:t>Example 4</a:t>
            </a:r>
          </a:p>
          <a:p>
            <a:pPr algn="ctr"/>
            <a:r>
              <a:rPr lang="en-IN" sz="2400" b="1" dirty="0" smtClean="0">
                <a:latin typeface="Agency FB" pitchFamily="34" charset="0"/>
              </a:rPr>
              <a:t>Line In Structure</a:t>
            </a:r>
            <a:endParaRPr lang="en-IN" sz="2400" b="1" dirty="0">
              <a:latin typeface="Agency FB" pitchFamily="34" charset="0"/>
            </a:endParaRPr>
          </a:p>
        </p:txBody>
      </p:sp>
      <p:pic>
        <p:nvPicPr>
          <p:cNvPr id="3" name="Picture 2" descr="vlcsnap-2018-08-19-19h34m33s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57166"/>
            <a:ext cx="4318735" cy="619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6512" y="2740879"/>
            <a:ext cx="1970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b="1" dirty="0" smtClean="0">
                <a:latin typeface="Agency FB" pitchFamily="34" charset="0"/>
              </a:rPr>
              <a:t>Example 5</a:t>
            </a:r>
          </a:p>
          <a:p>
            <a:pPr algn="ctr"/>
            <a:r>
              <a:rPr lang="en-IN" sz="2400" b="1" dirty="0" smtClean="0">
                <a:latin typeface="Agency FB" pitchFamily="34" charset="0"/>
              </a:rPr>
              <a:t>Line In Structure</a:t>
            </a:r>
            <a:endParaRPr lang="en-IN" sz="2400" b="1" dirty="0">
              <a:latin typeface="Agency FB" pitchFamily="34" charset="0"/>
            </a:endParaRPr>
          </a:p>
        </p:txBody>
      </p:sp>
      <p:pic>
        <p:nvPicPr>
          <p:cNvPr id="4" name="Picture 3" descr="vlcsnap-2018-08-19-19h34m47s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4317409" cy="614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35m19s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428604"/>
            <a:ext cx="4176954" cy="599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72198" y="2500306"/>
            <a:ext cx="23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latin typeface="Agency FB" pitchFamily="34" charset="0"/>
              </a:rPr>
              <a:t>Example 6</a:t>
            </a:r>
          </a:p>
          <a:p>
            <a:pPr algn="ctr"/>
            <a:r>
              <a:rPr lang="en-IN" sz="2400" b="1" dirty="0" smtClean="0">
                <a:latin typeface="Agency FB" pitchFamily="34" charset="0"/>
              </a:rPr>
              <a:t>Line as decoration </a:t>
            </a:r>
            <a:endParaRPr lang="en-IN" sz="24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480" y="-24"/>
            <a:ext cx="58579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1</a:t>
            </a:r>
            <a:r>
              <a:rPr lang="en-US" sz="2800" baseline="30000" dirty="0" smtClean="0">
                <a:latin typeface="Agency FB" pitchFamily="34" charset="0"/>
              </a:rPr>
              <a:t>st</a:t>
            </a:r>
            <a:r>
              <a:rPr lang="en-US" sz="2800" dirty="0" smtClean="0">
                <a:latin typeface="Agency FB" pitchFamily="34" charset="0"/>
              </a:rPr>
              <a:t> Key Element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IN" sz="6000" b="1" dirty="0" smtClean="0">
                <a:latin typeface="Agency FB" pitchFamily="34" charset="0"/>
              </a:rPr>
              <a:t>Colour</a:t>
            </a:r>
          </a:p>
          <a:p>
            <a:pPr algn="ctr"/>
            <a:r>
              <a:rPr lang="en-US" sz="2800" dirty="0" smtClean="0">
                <a:latin typeface="Agency FB" pitchFamily="34" charset="0"/>
              </a:rPr>
              <a:t>Visual Element In Graphic Design</a:t>
            </a:r>
            <a:endParaRPr lang="en-IN" sz="28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034" y="428604"/>
            <a:ext cx="2507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Primary </a:t>
            </a:r>
            <a:r>
              <a:rPr lang="en-US" sz="3200" b="1" dirty="0" err="1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lang="en-US" b="1" dirty="0" smtClean="0">
              <a:latin typeface="Agency FB" pitchFamily="34" charset="0"/>
              <a:cs typeface="Arial" pitchFamily="34" charset="0"/>
            </a:endParaRPr>
          </a:p>
        </p:txBody>
      </p:sp>
      <p:pic>
        <p:nvPicPr>
          <p:cNvPr id="4" name="Picture 3" descr="vlcsnap-2018-08-19-19h41m24s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1357298"/>
            <a:ext cx="5072098" cy="47970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500042"/>
            <a:ext cx="2850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Secondary </a:t>
            </a:r>
            <a:r>
              <a:rPr lang="en-US" sz="3200" b="1" dirty="0" err="1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lang="en-US" b="1" dirty="0" smtClean="0">
              <a:latin typeface="Agency FB" pitchFamily="34" charset="0"/>
              <a:cs typeface="Arial" pitchFamily="34" charset="0"/>
            </a:endParaRPr>
          </a:p>
        </p:txBody>
      </p:sp>
      <p:pic>
        <p:nvPicPr>
          <p:cNvPr id="3" name="Picture 2" descr="vlcsnap-2018-08-19-19h42m13s8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500174"/>
            <a:ext cx="4964157" cy="45367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14678" y="142852"/>
            <a:ext cx="27146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Tertiary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  <p:pic>
        <p:nvPicPr>
          <p:cNvPr id="3" name="Picture 2" descr="11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162378"/>
            <a:ext cx="2407162" cy="2080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6070" y="1214422"/>
            <a:ext cx="2671351" cy="2024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8454" y="1214422"/>
            <a:ext cx="2654895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286256"/>
            <a:ext cx="2550271" cy="1891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4214818"/>
            <a:ext cx="2676898" cy="1956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15074" y="4143380"/>
            <a:ext cx="2714644" cy="1942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023949"/>
            <a:ext cx="4743450" cy="4048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348" y="500042"/>
            <a:ext cx="2177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Agency FB" pitchFamily="34" charset="0"/>
              </a:rPr>
              <a:t>Colour</a:t>
            </a:r>
            <a:r>
              <a:rPr lang="en-US" sz="3600" b="1" dirty="0" smtClean="0">
                <a:latin typeface="Agency FB" pitchFamily="34" charset="0"/>
              </a:rPr>
              <a:t> Rules</a:t>
            </a:r>
            <a:endParaRPr lang="en-IN" sz="3600" b="1" dirty="0">
              <a:latin typeface="Agency FB" pitchFamily="34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500298" y="1853013"/>
            <a:ext cx="4286280" cy="400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Monochromatic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Analogous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Complementary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Triadic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914400" marR="0" lvl="0" indent="-9144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285728"/>
            <a:ext cx="4431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Agency FB" pitchFamily="34" charset="0"/>
              </a:rPr>
              <a:t>What Is Graphic Design?</a:t>
            </a:r>
            <a:endParaRPr lang="en-IN" sz="40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46m38s2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4458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000364" y="285728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1. Monochromatic </a:t>
            </a:r>
            <a:r>
              <a:rPr lang="en-US" sz="2400" b="1" dirty="0" err="1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lang="en-US" sz="2400" b="1" dirty="0" smtClean="0"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40" y="285728"/>
            <a:ext cx="27542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2. Analogous </a:t>
            </a:r>
            <a:r>
              <a:rPr lang="en-US" sz="2800" b="1" dirty="0" err="1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lang="en-US" sz="2800" b="1" dirty="0" smtClean="0">
              <a:latin typeface="Agency FB" pitchFamily="34" charset="0"/>
              <a:cs typeface="Arial" pitchFamily="34" charset="0"/>
            </a:endParaRPr>
          </a:p>
        </p:txBody>
      </p:sp>
      <p:pic>
        <p:nvPicPr>
          <p:cNvPr id="3" name="Picture 2" descr="vlcsnap-2018-08-19-19h47m38s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6050" y="285728"/>
            <a:ext cx="3443571" cy="651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3. Complementary </a:t>
            </a:r>
            <a:r>
              <a:rPr lang="en-US" sz="2800" b="1" dirty="0" err="1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lang="en-US" sz="2800" b="1" dirty="0" smtClean="0">
              <a:latin typeface="Agency FB" pitchFamily="34" charset="0"/>
              <a:cs typeface="Arial" pitchFamily="34" charset="0"/>
            </a:endParaRPr>
          </a:p>
        </p:txBody>
      </p:sp>
      <p:pic>
        <p:nvPicPr>
          <p:cNvPr id="3" name="Picture 2" descr="vlcsnap-2018-08-19-19h48m07s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44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6116" y="357166"/>
            <a:ext cx="235833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4. Triadic </a:t>
            </a:r>
            <a:r>
              <a:rPr lang="en-US" sz="2800" b="1" dirty="0" err="1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Colours</a:t>
            </a:r>
            <a:endParaRPr lang="en-US" sz="2800" b="1" dirty="0" smtClean="0">
              <a:latin typeface="Agency FB" pitchFamily="34" charset="0"/>
              <a:cs typeface="Arial" pitchFamily="34" charset="0"/>
            </a:endParaRPr>
          </a:p>
        </p:txBody>
      </p:sp>
      <p:pic>
        <p:nvPicPr>
          <p:cNvPr id="3" name="Picture 2" descr="vlcsnap-2018-08-19-19h48m49s18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00144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43040" y="142852"/>
            <a:ext cx="6572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3</a:t>
            </a:r>
            <a:r>
              <a:rPr lang="en-US" sz="2800" baseline="30000" dirty="0" smtClean="0">
                <a:solidFill>
                  <a:schemeClr val="bg1"/>
                </a:solidFill>
                <a:latin typeface="Agency FB" pitchFamily="34" charset="0"/>
              </a:rPr>
              <a:t>rd</a:t>
            </a:r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 Key Elements</a:t>
            </a:r>
            <a:endParaRPr lang="en-IN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gency FB" pitchFamily="34" charset="0"/>
              </a:rPr>
              <a:t>Shape</a:t>
            </a:r>
            <a:endParaRPr lang="en-IN" sz="48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Visual Element In Graphic Design</a:t>
            </a:r>
            <a:endParaRPr lang="en-IN" sz="28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1m29s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14440"/>
            <a:ext cx="7874023" cy="442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1m54s1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378" y="1285878"/>
            <a:ext cx="8255026" cy="4643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428604"/>
            <a:ext cx="4500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 smtClean="0">
                <a:solidFill>
                  <a:schemeClr val="bg1"/>
                </a:solidFill>
                <a:latin typeface="Agency FB" pitchFamily="34" charset="0"/>
              </a:rPr>
              <a:t>Two types of shapes</a:t>
            </a:r>
            <a:endParaRPr lang="en-IN" sz="2800" b="1" dirty="0" smtClean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19346702">
            <a:off x="72364" y="293377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3200" b="1" dirty="0" smtClean="0">
                <a:solidFill>
                  <a:schemeClr val="bg1"/>
                </a:solidFill>
                <a:latin typeface="Agency FB" pitchFamily="34" charset="0"/>
              </a:rPr>
              <a:t>Geometric Shapes</a:t>
            </a:r>
          </a:p>
          <a:p>
            <a:pPr algn="ctr"/>
            <a:r>
              <a:rPr lang="en-IN" sz="3200" b="1" dirty="0" smtClean="0">
                <a:solidFill>
                  <a:schemeClr val="bg1"/>
                </a:solidFill>
                <a:latin typeface="Agency FB" pitchFamily="34" charset="0"/>
              </a:rPr>
              <a:t> 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988345">
            <a:off x="5317780" y="2981659"/>
            <a:ext cx="24577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200" b="1" dirty="0" smtClean="0">
                <a:solidFill>
                  <a:schemeClr val="bg1"/>
                </a:solidFill>
                <a:latin typeface="Agency FB" pitchFamily="34" charset="0"/>
              </a:rPr>
              <a:t>Organic Shapes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2m55s17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16878">
            <a:off x="285720" y="1785926"/>
            <a:ext cx="8599636" cy="3508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785786" y="428604"/>
            <a:ext cx="2731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200" b="1" dirty="0" smtClean="0">
                <a:latin typeface="Agency FB" pitchFamily="34" charset="0"/>
              </a:rPr>
              <a:t>Geometric Shapes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3m07s2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92891">
            <a:off x="285752" y="1810512"/>
            <a:ext cx="8572528" cy="3295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428596" y="428604"/>
            <a:ext cx="2170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800" b="1" dirty="0" smtClean="0">
                <a:latin typeface="Agency FB" pitchFamily="34" charset="0"/>
              </a:rPr>
              <a:t>Organic Shapes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19969209">
            <a:off x="-979588" y="246543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>
                <a:latin typeface="Agency FB" pitchFamily="34" charset="0"/>
              </a:rPr>
              <a:t>Graphic </a:t>
            </a:r>
            <a:endParaRPr lang="en-IN" sz="4400" b="1" dirty="0">
              <a:latin typeface="Agency FB" pitchFamily="34" charset="0"/>
            </a:endParaRPr>
          </a:p>
          <a:p>
            <a:pPr algn="ctr"/>
            <a:r>
              <a:rPr lang="en-US" sz="2400" b="1" dirty="0">
                <a:latin typeface="Agency FB" pitchFamily="34" charset="0"/>
              </a:rPr>
              <a:t>‘visual’</a:t>
            </a:r>
            <a:endParaRPr lang="en-IN" sz="2400" b="1" dirty="0">
              <a:latin typeface="Agency FB" pitchFamily="34" charset="0"/>
            </a:endParaRPr>
          </a:p>
          <a:p>
            <a:pPr algn="ctr"/>
            <a:r>
              <a:rPr lang="en-US" sz="2400" b="1" dirty="0">
                <a:latin typeface="Agency FB" pitchFamily="34" charset="0"/>
              </a:rPr>
              <a:t>Art, imagination, expression</a:t>
            </a:r>
            <a:endParaRPr lang="en-IN" sz="2400" b="1" dirty="0">
              <a:latin typeface="Agency FB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3042" y="4929198"/>
            <a:ext cx="4071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Involving Many Mediums Such As </a:t>
            </a:r>
            <a:endParaRPr lang="en-IN" sz="2000" b="1" dirty="0" smtClean="0">
              <a:latin typeface="Agency FB" pitchFamily="34" charset="0"/>
            </a:endParaRPr>
          </a:p>
          <a:p>
            <a:r>
              <a:rPr lang="en-US" sz="2000" b="1" dirty="0" smtClean="0">
                <a:latin typeface="Agency FB" pitchFamily="34" charset="0"/>
              </a:rPr>
              <a:t>Drawing, Painting, Engraving Or Lettering </a:t>
            </a:r>
            <a:endParaRPr lang="en-IN" sz="2000" b="1" dirty="0" smtClean="0">
              <a:latin typeface="Agency FB" pitchFamily="34" charset="0"/>
            </a:endParaRPr>
          </a:p>
          <a:p>
            <a:r>
              <a:rPr lang="en-US" sz="2000" b="1" dirty="0" smtClean="0">
                <a:latin typeface="Agency FB" pitchFamily="34" charset="0"/>
              </a:rPr>
              <a:t>Giving Clear And Explicit Detail.</a:t>
            </a:r>
            <a:endParaRPr lang="en-IN" sz="20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22" y="278605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latin typeface="Agency FB" pitchFamily="34" charset="0"/>
              </a:rPr>
              <a:t>In Design When We Begin To </a:t>
            </a:r>
            <a:endParaRPr lang="en-IN" sz="2400" b="1" dirty="0" smtClean="0"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latin typeface="Agency FB" pitchFamily="34" charset="0"/>
              </a:rPr>
              <a:t>Place Shapes Together We</a:t>
            </a:r>
            <a:endParaRPr lang="en-IN" sz="2400" b="1" dirty="0" smtClean="0"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latin typeface="Agency FB" pitchFamily="34" charset="0"/>
              </a:rPr>
              <a:t>Create A Relationship Between Them.</a:t>
            </a:r>
            <a:endParaRPr lang="en-IN" sz="2400" b="1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1670" y="2000240"/>
            <a:ext cx="50720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gency FB" pitchFamily="34" charset="0"/>
              </a:rPr>
              <a:t>However Simply Or Complex</a:t>
            </a:r>
            <a:endParaRPr lang="en-IN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gency FB" pitchFamily="34" charset="0"/>
              </a:rPr>
              <a:t>Its This Relationship Between Shapes</a:t>
            </a:r>
            <a:endParaRPr lang="en-IN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gency FB" pitchFamily="34" charset="0"/>
              </a:rPr>
              <a:t>That Can Trigger Feelings,</a:t>
            </a:r>
            <a:endParaRPr lang="en-IN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gency FB" pitchFamily="34" charset="0"/>
              </a:rPr>
              <a:t>Convey Messages, Engage An </a:t>
            </a:r>
            <a:endParaRPr lang="en-IN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gency FB" pitchFamily="34" charset="0"/>
              </a:rPr>
              <a:t>Audience, Add Emphasis To A Portion </a:t>
            </a:r>
            <a:endParaRPr lang="en-IN" sz="2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gency FB" pitchFamily="34" charset="0"/>
              </a:rPr>
              <a:t>Of A Layout And Create Movement</a:t>
            </a:r>
            <a:endParaRPr lang="en-IN" sz="2400" b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4m32s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32656" y="-99392"/>
            <a:ext cx="6769518" cy="3807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19h54m40s14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3419" y="620688"/>
            <a:ext cx="4070581" cy="2289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19h54m48s2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284984"/>
            <a:ext cx="780886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5m42s2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3383360" cy="190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vlcsnap-2018-08-19-19h56m05s15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32656"/>
            <a:ext cx="3384376" cy="1903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vlcsnap-2018-08-19-19h56m28s18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2708920"/>
            <a:ext cx="3328369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vlcsnap-2018-08-19-19h56m36s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2780928"/>
            <a:ext cx="3456384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vlcsnap-2018-08-19-19h56m44s9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4869160"/>
            <a:ext cx="3334411" cy="1875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7m20s1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7m34s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32656"/>
            <a:ext cx="4448796" cy="626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084168" y="2780928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Example 1</a:t>
            </a:r>
            <a:endParaRPr lang="en-IN" sz="2000" b="1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Group of individual shapes </a:t>
            </a:r>
            <a:endParaRPr lang="en-IN" sz="2000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Creating an overall shape</a:t>
            </a:r>
            <a:endParaRPr lang="en-IN" sz="2000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In a composition </a:t>
            </a:r>
            <a:endParaRPr lang="en-IN" sz="20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7m50s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32656"/>
            <a:ext cx="4410691" cy="6325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796136" y="2852936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Example 2</a:t>
            </a:r>
            <a:endParaRPr lang="en-IN" sz="2000" b="1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Shape to decorate, to build,</a:t>
            </a:r>
            <a:endParaRPr lang="en-IN" sz="2000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Illustrate and hint at another </a:t>
            </a:r>
            <a:endParaRPr lang="en-IN" sz="2000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Another shape.</a:t>
            </a:r>
            <a:endParaRPr lang="en-IN" sz="20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8m05s1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60648"/>
            <a:ext cx="4353533" cy="619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012160" y="3068960"/>
            <a:ext cx="2646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Example 3</a:t>
            </a:r>
            <a:endParaRPr lang="en-IN" sz="2000" b="1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Build a legible image </a:t>
            </a:r>
            <a:endParaRPr lang="en-IN" sz="2000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As an illustration.</a:t>
            </a:r>
            <a:endParaRPr lang="en-IN" sz="20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84168" y="3140968"/>
            <a:ext cx="2376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Example 4</a:t>
            </a:r>
            <a:endParaRPr lang="en-IN" sz="2000" b="1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To create a surface </a:t>
            </a:r>
            <a:endParaRPr lang="en-IN" sz="2000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Image texture.</a:t>
            </a:r>
            <a:endParaRPr lang="en-IN" sz="2000" dirty="0">
              <a:latin typeface="Agency FB" pitchFamily="34" charset="0"/>
            </a:endParaRPr>
          </a:p>
        </p:txBody>
      </p:sp>
      <p:pic>
        <p:nvPicPr>
          <p:cNvPr id="3" name="Picture 2" descr="vlcsnap-2018-08-19-19h58m28s14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60648"/>
            <a:ext cx="4353533" cy="6277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143372" y="4211122"/>
            <a:ext cx="535785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Line,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Colour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, Shape,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Texture, Space,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Form, Typography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  <p:pic>
        <p:nvPicPr>
          <p:cNvPr id="3" name="Picture 2" descr="design-elements_cheatsheet--6nvkixkjni_s1800x0_q80_noupsca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857364"/>
            <a:ext cx="4826002" cy="2714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071670" y="42860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Visual Elements That Combine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To Create Graphic Design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19h58m41s2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2656"/>
            <a:ext cx="4363059" cy="618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940152" y="3068960"/>
            <a:ext cx="2213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Example 5</a:t>
            </a:r>
            <a:endParaRPr lang="en-IN" sz="2000" b="1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To create a surface </a:t>
            </a:r>
            <a:endParaRPr lang="en-IN" sz="2000" dirty="0" smtClean="0">
              <a:latin typeface="Agency FB" pitchFamily="34" charset="0"/>
            </a:endParaRPr>
          </a:p>
          <a:p>
            <a:r>
              <a:rPr lang="en-US" sz="2000" dirty="0" smtClean="0">
                <a:latin typeface="Agency FB" pitchFamily="34" charset="0"/>
              </a:rPr>
              <a:t>Pattern texture.</a:t>
            </a:r>
            <a:endParaRPr lang="en-IN" sz="20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314" y="107154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IN" sz="2400" b="1" dirty="0" smtClean="0">
              <a:latin typeface="Agency FB" pitchFamily="34" charset="0"/>
            </a:endParaRPr>
          </a:p>
          <a:p>
            <a:pPr algn="ctr"/>
            <a:r>
              <a:rPr lang="en-US" sz="4000" b="1" dirty="0" smtClean="0">
                <a:latin typeface="Agency FB" pitchFamily="34" charset="0"/>
              </a:rPr>
              <a:t>Line, </a:t>
            </a:r>
            <a:r>
              <a:rPr lang="en-US" sz="4000" b="1" dirty="0" err="1" smtClean="0">
                <a:latin typeface="Agency FB" pitchFamily="34" charset="0"/>
              </a:rPr>
              <a:t>Colour</a:t>
            </a:r>
            <a:r>
              <a:rPr lang="en-US" sz="4000" b="1" dirty="0" smtClean="0">
                <a:latin typeface="Agency FB" pitchFamily="34" charset="0"/>
              </a:rPr>
              <a:t>, Shape,</a:t>
            </a:r>
            <a:endParaRPr lang="en-IN" sz="4000" b="1" dirty="0" smtClean="0">
              <a:latin typeface="Agency FB" pitchFamily="34" charset="0"/>
            </a:endParaRPr>
          </a:p>
          <a:p>
            <a:pPr algn="ctr"/>
            <a:r>
              <a:rPr lang="en-US" sz="4000" b="1" dirty="0" smtClean="0">
                <a:latin typeface="Agency FB" pitchFamily="34" charset="0"/>
              </a:rPr>
              <a:t>Texture, Space,</a:t>
            </a:r>
            <a:endParaRPr lang="en-IN" sz="4000" b="1" dirty="0" smtClean="0">
              <a:latin typeface="Agency FB" pitchFamily="34" charset="0"/>
            </a:endParaRPr>
          </a:p>
          <a:p>
            <a:pPr algn="ctr"/>
            <a:r>
              <a:rPr lang="en-US" sz="4000" b="1" dirty="0" smtClean="0">
                <a:latin typeface="Agency FB" pitchFamily="34" charset="0"/>
              </a:rPr>
              <a:t>Form &amp; Typography</a:t>
            </a:r>
            <a:endParaRPr lang="en-IN" sz="4000" b="1" dirty="0">
              <a:latin typeface="Agency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282" y="35716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latin typeface="Agency FB" pitchFamily="34" charset="0"/>
              </a:rPr>
              <a:t>Visual Elements That Combine</a:t>
            </a:r>
            <a:endParaRPr lang="en-IN" sz="2800" b="1" dirty="0" smtClean="0">
              <a:latin typeface="Agency FB" pitchFamily="34" charset="0"/>
            </a:endParaRPr>
          </a:p>
          <a:p>
            <a:pPr algn="ctr"/>
            <a:r>
              <a:rPr lang="en-US" sz="2800" b="1" dirty="0" smtClean="0">
                <a:latin typeface="Agency FB" pitchFamily="34" charset="0"/>
              </a:rPr>
              <a:t>To Create Graphic Design</a:t>
            </a:r>
            <a:endParaRPr lang="en-IN" sz="28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1670155"/>
            <a:ext cx="828684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gency FB" pitchFamily="34" charset="0"/>
              </a:rPr>
              <a:t>4</a:t>
            </a:r>
            <a:r>
              <a:rPr lang="en-US" sz="4400" baseline="30000" dirty="0" smtClean="0">
                <a:solidFill>
                  <a:schemeClr val="bg1"/>
                </a:solidFill>
                <a:latin typeface="Agency FB" pitchFamily="34" charset="0"/>
              </a:rPr>
              <a:t>th</a:t>
            </a:r>
            <a:r>
              <a:rPr lang="en-US" sz="4400" dirty="0" smtClean="0">
                <a:solidFill>
                  <a:schemeClr val="bg1"/>
                </a:solidFill>
                <a:latin typeface="Agency FB" pitchFamily="34" charset="0"/>
              </a:rPr>
              <a:t> key element </a:t>
            </a:r>
            <a:endParaRPr lang="en-IN" sz="44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Agency FB" pitchFamily="34" charset="0"/>
              </a:rPr>
              <a:t>Texture</a:t>
            </a:r>
            <a:endParaRPr lang="en-IN" sz="72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Agency FB" pitchFamily="34" charset="0"/>
              </a:rPr>
              <a:t>Visual element in graphic design</a:t>
            </a:r>
            <a:endParaRPr lang="en-IN" sz="44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571480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latin typeface="Agency FB" pitchFamily="34" charset="0"/>
              </a:rPr>
              <a:t>Types Of Texture</a:t>
            </a:r>
            <a:endParaRPr lang="en-IN" sz="4000" b="1" dirty="0" smtClean="0">
              <a:latin typeface="Agency FB" pitchFamily="34" charset="0"/>
            </a:endParaRPr>
          </a:p>
          <a:p>
            <a:pPr algn="ctr"/>
            <a:endParaRPr lang="en-US" sz="3600" dirty="0" smtClean="0">
              <a:latin typeface="Agency FB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en-US" sz="3600" dirty="0" smtClean="0">
                <a:latin typeface="Agency FB" pitchFamily="34" charset="0"/>
              </a:rPr>
              <a:t>Image Texture</a:t>
            </a:r>
            <a:endParaRPr lang="en-IN" sz="3600" dirty="0" smtClean="0">
              <a:latin typeface="Agency FB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en-US" sz="3600" dirty="0" smtClean="0">
                <a:latin typeface="Agency FB" pitchFamily="34" charset="0"/>
              </a:rPr>
              <a:t>Pattern Texture</a:t>
            </a:r>
            <a:endParaRPr lang="en-IN" sz="3600" dirty="0">
              <a:latin typeface="Agency FB" pitchFamily="34" charset="0"/>
            </a:endParaRPr>
          </a:p>
        </p:txBody>
      </p:sp>
      <p:pic>
        <p:nvPicPr>
          <p:cNvPr id="3" name="Picture 2" descr="elephant-1526709_1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430919"/>
            <a:ext cx="4497716" cy="2998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276524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latin typeface="Agency FB" pitchFamily="34" charset="0"/>
              </a:rPr>
              <a:t>Image Texture Can Be</a:t>
            </a:r>
            <a:endParaRPr lang="en-IN" sz="2800" b="1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Environmental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Biological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Man Made</a:t>
            </a:r>
            <a:endParaRPr lang="en-IN" sz="2800" dirty="0">
              <a:latin typeface="Agency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1640" y="260648"/>
            <a:ext cx="2528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Agency FB" pitchFamily="34" charset="0"/>
              </a:rPr>
              <a:t>Image Texture </a:t>
            </a:r>
            <a:endParaRPr lang="en-IN" sz="3600" dirty="0"/>
          </a:p>
        </p:txBody>
      </p:sp>
      <p:pic>
        <p:nvPicPr>
          <p:cNvPr id="1026" name="Picture 2" descr="C:\Users\cool\Desktop\vlcsnap-2018-08-19-20h44m43s2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3925159" cy="547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0h46m02s1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478949">
            <a:off x="368408" y="1748586"/>
            <a:ext cx="8458691" cy="31483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481341">
            <a:off x="1526764" y="942056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Environmental Image Texture </a:t>
            </a:r>
            <a:endParaRPr lang="en-IN" sz="3200" b="1" dirty="0" smtClean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0h46m17s1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35194">
            <a:off x="444711" y="1739237"/>
            <a:ext cx="8285383" cy="3033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565766">
            <a:off x="2200350" y="1036381"/>
            <a:ext cx="36952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Biological Image Texture 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endParaRPr lang="en-IN" sz="3200" b="1" dirty="0" smtClean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0h46m28s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334711">
            <a:off x="261327" y="1916832"/>
            <a:ext cx="8579835" cy="3083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09602">
            <a:off x="2029323" y="1246128"/>
            <a:ext cx="3722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Agency FB" pitchFamily="34" charset="0"/>
              </a:rPr>
              <a:t>Man Made</a:t>
            </a:r>
            <a:r>
              <a:rPr lang="en-IN" sz="3200" b="1" dirty="0" smtClean="0">
                <a:latin typeface="Agency FB" pitchFamily="34" charset="0"/>
              </a:rPr>
              <a:t> </a:t>
            </a:r>
            <a:r>
              <a:rPr lang="en-US" sz="3200" b="1" dirty="0" smtClean="0">
                <a:latin typeface="Agency FB" pitchFamily="34" charset="0"/>
              </a:rPr>
              <a:t>Image Texture </a:t>
            </a:r>
            <a:endParaRPr lang="en-IN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3975561" cy="571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796136" y="3140968"/>
            <a:ext cx="2356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en-US" sz="3200" b="1" dirty="0" smtClean="0">
                <a:latin typeface="Agency FB" pitchFamily="34" charset="0"/>
              </a:rPr>
              <a:t>Pattern texture</a:t>
            </a:r>
            <a:endParaRPr lang="en-IN" sz="3200" b="1" dirty="0">
              <a:latin typeface="Agency FB" pitchFamily="34" charset="0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ol\Desktop\rajesh\GRAPHIC DESIGN PHOTOS\‘Texture’ Visual element of Graphic Design Ep5 - 45\vlcsnap-2018-08-19-20h47m01s8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63969"/>
            <a:ext cx="8528496" cy="4797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571480"/>
            <a:ext cx="82867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smtClean="0">
                <a:latin typeface="Agency FB" pitchFamily="34" charset="0"/>
              </a:rPr>
              <a:t>Design</a:t>
            </a:r>
            <a:endParaRPr lang="en-IN" sz="8800" b="1" dirty="0" smtClean="0">
              <a:latin typeface="Agency FB" pitchFamily="34" charset="0"/>
            </a:endParaRPr>
          </a:p>
          <a:p>
            <a:pPr algn="ctr"/>
            <a:endParaRPr lang="en-US" sz="2400" b="1" dirty="0" smtClean="0"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latin typeface="Agency FB" pitchFamily="34" charset="0"/>
              </a:rPr>
              <a:t>‘To Decide Upon The Look And Function </a:t>
            </a:r>
            <a:endParaRPr lang="en-IN" sz="2400" b="1" dirty="0" smtClean="0"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latin typeface="Agency FB" pitchFamily="34" charset="0"/>
              </a:rPr>
              <a:t>Of Something Before Its Made’</a:t>
            </a:r>
            <a:endParaRPr lang="en-IN" sz="2400" b="1" dirty="0" smtClean="0">
              <a:latin typeface="Agency FB" pitchFamily="34" charset="0"/>
            </a:endParaRPr>
          </a:p>
          <a:p>
            <a:pPr algn="ctr"/>
            <a:endParaRPr lang="en-US" b="1" dirty="0" smtClean="0">
              <a:latin typeface="Agency FB" pitchFamily="34" charset="0"/>
            </a:endParaRPr>
          </a:p>
          <a:p>
            <a:pPr algn="ctr"/>
            <a:r>
              <a:rPr lang="en-US" sz="4400" b="1" dirty="0" smtClean="0">
                <a:latin typeface="Agency FB" pitchFamily="34" charset="0"/>
              </a:rPr>
              <a:t>Thinking, Problem Solving, Practicality</a:t>
            </a:r>
          </a:p>
          <a:p>
            <a:pPr algn="ctr"/>
            <a:endParaRPr lang="en-IN" b="1" dirty="0" smtClean="0">
              <a:latin typeface="Agency FB" pitchFamily="34" charset="0"/>
            </a:endParaRPr>
          </a:p>
          <a:p>
            <a:pPr algn="ctr"/>
            <a:endParaRPr lang="en-US" sz="2400" b="1" dirty="0" smtClean="0"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latin typeface="Agency FB" pitchFamily="34" charset="0"/>
              </a:rPr>
              <a:t>In Graphic Design There Are Rules </a:t>
            </a:r>
            <a:endParaRPr lang="en-IN" sz="2400" b="1" dirty="0" smtClean="0"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latin typeface="Agency FB" pitchFamily="34" charset="0"/>
              </a:rPr>
              <a:t>That Can Be Considered. These Rules Are </a:t>
            </a:r>
            <a:endParaRPr lang="en-IN" sz="2400" b="1" dirty="0" smtClean="0"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latin typeface="Agency FB" pitchFamily="34" charset="0"/>
              </a:rPr>
              <a:t>Called The ‘ Principals Of Design’.</a:t>
            </a:r>
            <a:endParaRPr lang="en-IN" sz="24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4546" y="178592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5</a:t>
            </a:r>
            <a:r>
              <a:rPr lang="en-US" sz="2400" baseline="30000" dirty="0" smtClean="0">
                <a:latin typeface="Agency FB" pitchFamily="34" charset="0"/>
              </a:rPr>
              <a:t>th</a:t>
            </a:r>
            <a:r>
              <a:rPr lang="en-US" sz="2400" dirty="0" smtClean="0">
                <a:latin typeface="Agency FB" pitchFamily="34" charset="0"/>
              </a:rPr>
              <a:t> Key Element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4800" b="1" dirty="0" smtClean="0">
                <a:latin typeface="Agency FB" pitchFamily="34" charset="0"/>
              </a:rPr>
              <a:t>Space </a:t>
            </a:r>
            <a:endParaRPr lang="en-IN" sz="4800" b="1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Visual Element In Graphic Design</a:t>
            </a:r>
            <a:endParaRPr lang="en-IN" sz="24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ol\Desktop\rajesh\GRAPHIC DESIGN PHOTOS\‘Space’ Visual element of Graphic Design -  Design theory Ep6 - 45\vlcsnap-2018-08-19-20h52m00s2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904"/>
            <a:ext cx="5216128" cy="2934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vlcsnap-2018-08-19-20h52m10s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3717032"/>
            <a:ext cx="5132062" cy="2886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5796136" y="1196752"/>
            <a:ext cx="31683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gency FB" pitchFamily="34" charset="0"/>
              </a:rPr>
              <a:t>Types of space </a:t>
            </a:r>
          </a:p>
          <a:p>
            <a:pPr algn="ctr"/>
            <a:r>
              <a:rPr lang="en-US" sz="2800" dirty="0" smtClean="0">
                <a:latin typeface="Agency FB" pitchFamily="34" charset="0"/>
              </a:rPr>
              <a:t>Positive space 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Negative space</a:t>
            </a:r>
            <a:endParaRPr lang="en-IN" sz="2800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835696" y="620688"/>
            <a:ext cx="5832648" cy="65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Effects Applied To Shapes To Create Dynamics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0298" y="1500174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Proximity </a:t>
            </a:r>
            <a:endParaRPr lang="en-US" sz="1400" dirty="0" smtClean="0">
              <a:latin typeface="Agency FB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Overlap</a:t>
            </a:r>
            <a:endParaRPr lang="en-US" sz="1400" dirty="0" smtClean="0">
              <a:latin typeface="Agency FB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Opacity</a:t>
            </a:r>
            <a:endParaRPr lang="en-US" sz="1400" dirty="0" smtClean="0">
              <a:latin typeface="Agency FB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Light</a:t>
            </a:r>
            <a:endParaRPr lang="en-US" sz="1400" dirty="0" smtClean="0">
              <a:latin typeface="Agency FB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&amp; Shadow </a:t>
            </a:r>
            <a:endParaRPr lang="en-US" sz="1400" dirty="0" smtClean="0">
              <a:latin typeface="Agency FB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Perspective</a:t>
            </a:r>
            <a:endParaRPr lang="en-US" sz="1400" dirty="0" smtClean="0"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0h53m09s1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4541" y="3933056"/>
            <a:ext cx="4171955" cy="234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0h53m16s2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620688"/>
            <a:ext cx="4070582" cy="2289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0h53m31s15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620688"/>
            <a:ext cx="4240607" cy="238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vlcsnap-2018-08-19-20h53m45s23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933055"/>
            <a:ext cx="4176464" cy="234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707904" y="2852936"/>
            <a:ext cx="2159567" cy="970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Proximity </a:t>
            </a:r>
            <a:endParaRPr lang="en-US" sz="2000" b="1" dirty="0" smtClean="0"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0h53m56s1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052059">
            <a:off x="519516" y="937307"/>
            <a:ext cx="4294869" cy="2415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0h54m04s24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544077">
            <a:off x="4654196" y="1075056"/>
            <a:ext cx="4054488" cy="228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0h54m21s13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0443" y="4104456"/>
            <a:ext cx="4559829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768398" y="2636912"/>
            <a:ext cx="1811714" cy="1050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Overlap</a:t>
            </a:r>
            <a:endParaRPr lang="en-US" sz="2400" b="1" dirty="0" smtClean="0"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28" y="214290"/>
            <a:ext cx="65722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Key Principles Of Design</a:t>
            </a:r>
            <a:endParaRPr lang="en-IN" sz="6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  <a:p>
            <a:pPr algn="ctr"/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8" y="4160603"/>
            <a:ext cx="34290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Contrast, Hierarchy, Alignment,</a:t>
            </a:r>
            <a:endParaRPr lang="en-IN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Balance, Proximity,</a:t>
            </a:r>
            <a:endParaRPr lang="en-IN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Repetition, simplicity &amp; Function</a:t>
            </a:r>
            <a:endParaRPr lang="en-IN" sz="3200" b="1" dirty="0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0h54m43s9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3797864" cy="213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0h54m50s1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692696"/>
            <a:ext cx="3797864" cy="213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0h55m14s15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221088"/>
            <a:ext cx="3797864" cy="2136299"/>
          </a:xfrm>
          <a:prstGeom prst="rect">
            <a:avLst/>
          </a:prstGeom>
        </p:spPr>
      </p:pic>
      <p:pic>
        <p:nvPicPr>
          <p:cNvPr id="5" name="Picture 4" descr="vlcsnap-2018-08-19-20h55m17s2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221088"/>
            <a:ext cx="3797864" cy="213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635896" y="2708920"/>
            <a:ext cx="1944763" cy="1169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Opacity</a:t>
            </a:r>
            <a:endParaRPr lang="en-US" sz="2800" b="1" dirty="0" smtClean="0"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0h55m32s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647897">
            <a:off x="447490" y="1049816"/>
            <a:ext cx="4670648" cy="262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0h55m36s1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647897">
            <a:off x="3831866" y="2894642"/>
            <a:ext cx="4670648" cy="262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 rot="19602482">
            <a:off x="-146871" y="4399517"/>
            <a:ext cx="4572000" cy="8318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Light</a:t>
            </a:r>
            <a:r>
              <a:rPr lang="en-US" sz="1600" b="1" dirty="0" smtClean="0">
                <a:latin typeface="Agency FB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&amp; Shadow </a:t>
            </a:r>
            <a:endParaRPr lang="en-IN" sz="3600" b="1" dirty="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0h55m57s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39641">
            <a:off x="503598" y="1151198"/>
            <a:ext cx="8163879" cy="459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 rot="743869">
            <a:off x="4502333" y="295887"/>
            <a:ext cx="2068195" cy="8107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latin typeface="Agency FB" pitchFamily="34" charset="0"/>
                <a:ea typeface="Calibri" pitchFamily="34" charset="0"/>
                <a:cs typeface="Times New Roman" pitchFamily="18" charset="0"/>
              </a:rPr>
              <a:t>Perspective</a:t>
            </a:r>
            <a:endParaRPr lang="en-US" sz="1600" b="1" dirty="0" smtClean="0"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428604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6</a:t>
            </a:r>
            <a:r>
              <a:rPr lang="en-US" sz="2800" baseline="30000" dirty="0" smtClean="0">
                <a:solidFill>
                  <a:schemeClr val="bg1"/>
                </a:solidFill>
                <a:latin typeface="Agency FB" pitchFamily="34" charset="0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 Key Element</a:t>
            </a:r>
            <a:endParaRPr lang="en-IN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gency FB" pitchFamily="34" charset="0"/>
              </a:rPr>
              <a:t>Form</a:t>
            </a:r>
            <a:endParaRPr lang="en-IN" sz="54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Visual Element In Graphic Design</a:t>
            </a:r>
            <a:endParaRPr lang="en-IN" sz="28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0h58m39s1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4828028" cy="271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0h58m46s2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717032"/>
            <a:ext cx="5212072" cy="293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0h58m57s7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7772356" cy="4371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8920" y="-24"/>
            <a:ext cx="54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Because Of This Visual Dynamic,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Form Can Be Used To Create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A </a:t>
            </a:r>
            <a:r>
              <a:rPr lang="en-US" sz="2400" b="1" dirty="0" smtClean="0">
                <a:latin typeface="Agency FB" pitchFamily="34" charset="0"/>
              </a:rPr>
              <a:t>Distinct</a:t>
            </a:r>
            <a:r>
              <a:rPr lang="en-US" sz="2400" dirty="0" smtClean="0">
                <a:latin typeface="Agency FB" pitchFamily="34" charset="0"/>
              </a:rPr>
              <a:t> Look And Feel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To A Piece Of Graphic Design Work.</a:t>
            </a:r>
            <a:endParaRPr lang="en-IN" sz="2400" dirty="0">
              <a:latin typeface="Agency FB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52120" y="1340768"/>
            <a:ext cx="3006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gency FB" pitchFamily="34" charset="0"/>
              </a:rPr>
              <a:t>Types of forms </a:t>
            </a:r>
            <a:endParaRPr lang="en-IN" sz="3600" b="1" dirty="0" smtClean="0"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latin typeface="Agency FB" pitchFamily="34" charset="0"/>
              </a:rPr>
              <a:t>Geometric forms</a:t>
            </a:r>
            <a:endParaRPr lang="en-IN" sz="2400" b="1" dirty="0" smtClean="0">
              <a:latin typeface="Agency FB" pitchFamily="34" charset="0"/>
            </a:endParaRPr>
          </a:p>
          <a:p>
            <a:pPr algn="ctr"/>
            <a:r>
              <a:rPr lang="en-US" sz="2400" b="1" dirty="0" smtClean="0">
                <a:latin typeface="Agency FB" pitchFamily="34" charset="0"/>
              </a:rPr>
              <a:t>Organic forms</a:t>
            </a:r>
            <a:endParaRPr lang="en-IN" sz="2400" b="1" dirty="0">
              <a:latin typeface="Agency FB" pitchFamily="34" charset="0"/>
            </a:endParaRPr>
          </a:p>
        </p:txBody>
      </p:sp>
      <p:pic>
        <p:nvPicPr>
          <p:cNvPr id="3" name="Picture 2" descr="vlcsnap-2018-08-19-20h59m53s1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4828029" cy="271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1h00m02s18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789040"/>
            <a:ext cx="4828029" cy="271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5736" y="285728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7</a:t>
            </a:r>
            <a:r>
              <a:rPr lang="en-US" sz="2800" baseline="30000" dirty="0" smtClean="0">
                <a:latin typeface="Agency FB" pitchFamily="34" charset="0"/>
              </a:rPr>
              <a:t>th</a:t>
            </a:r>
            <a:r>
              <a:rPr lang="en-US" sz="2800" dirty="0" smtClean="0">
                <a:latin typeface="Agency FB" pitchFamily="34" charset="0"/>
              </a:rPr>
              <a:t> Key Element</a:t>
            </a:r>
            <a:endParaRPr lang="en-IN" sz="2800" dirty="0" smtClean="0">
              <a:latin typeface="Agency FB" pitchFamily="34" charset="0"/>
            </a:endParaRPr>
          </a:p>
          <a:p>
            <a:pPr algn="ctr"/>
            <a:r>
              <a:rPr lang="en-US" sz="3600" b="1" dirty="0" smtClean="0">
                <a:latin typeface="Agency FB" pitchFamily="34" charset="0"/>
              </a:rPr>
              <a:t>Typography</a:t>
            </a:r>
            <a:endParaRPr lang="en-IN" sz="3600" b="1" dirty="0" smtClean="0">
              <a:latin typeface="Agency FB" pitchFamily="34" charset="0"/>
            </a:endParaRPr>
          </a:p>
          <a:p>
            <a:pPr algn="ctr"/>
            <a:r>
              <a:rPr lang="en-US" sz="2800" dirty="0" smtClean="0">
                <a:latin typeface="Agency FB" pitchFamily="34" charset="0"/>
              </a:rPr>
              <a:t>Visual Element In Graphic Design</a:t>
            </a:r>
            <a:endParaRPr lang="en-IN" sz="2800" dirty="0">
              <a:latin typeface="Agency FB" pitchFamily="34" charset="0"/>
            </a:endParaRPr>
          </a:p>
        </p:txBody>
      </p:sp>
      <p:pic>
        <p:nvPicPr>
          <p:cNvPr id="3" name="Picture 2" descr="yes-2069852_12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357430"/>
            <a:ext cx="6215074" cy="3680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9256" y="1857364"/>
            <a:ext cx="44291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4400" b="1" dirty="0" smtClean="0">
              <a:latin typeface="Agency FB" pitchFamily="34" charset="0"/>
            </a:endParaRPr>
          </a:p>
          <a:p>
            <a:r>
              <a:rPr lang="en-US" sz="4400" b="1" dirty="0" smtClean="0">
                <a:latin typeface="Agency FB" pitchFamily="34" charset="0"/>
              </a:rPr>
              <a:t>Design Principles</a:t>
            </a:r>
            <a:endParaRPr lang="en-IN" sz="4400" b="1" dirty="0">
              <a:latin typeface="Agency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500306"/>
            <a:ext cx="3953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Agency FB" pitchFamily="34" charset="0"/>
              </a:rPr>
              <a:t>Visual Elements </a:t>
            </a:r>
            <a:endParaRPr lang="en-IN" sz="4400" b="1" dirty="0">
              <a:latin typeface="Agency FB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04m43s2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2843808" cy="159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04m50s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052736"/>
            <a:ext cx="3059832" cy="172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1h05m23s1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437112"/>
            <a:ext cx="3059832" cy="172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vlcsnap-2018-08-19-21h05m35s2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4437112"/>
            <a:ext cx="3059832" cy="172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05m43s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06m04s2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06m13s9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35716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gency FB" pitchFamily="34" charset="0"/>
              </a:rPr>
              <a:t>The Choice Of Typeface Used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In A Design Is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Crucial </a:t>
            </a:r>
            <a:endParaRPr lang="en-IN" sz="2400" dirty="0" smtClean="0">
              <a:solidFill>
                <a:srgbClr val="FF0000"/>
              </a:solidFill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To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Set</a:t>
            </a:r>
            <a:r>
              <a:rPr lang="en-US" sz="2400" dirty="0" smtClean="0">
                <a:latin typeface="Agency FB" pitchFamily="34" charset="0"/>
              </a:rPr>
              <a:t> The Intended 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latin typeface="Agency FB" pitchFamily="34" charset="0"/>
              </a:rPr>
              <a:t>Look And Feel, Set A </a:t>
            </a:r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Tone</a:t>
            </a:r>
            <a:r>
              <a:rPr lang="en-US" sz="2400" dirty="0" smtClean="0">
                <a:latin typeface="Agency FB" pitchFamily="34" charset="0"/>
              </a:rPr>
              <a:t> And</a:t>
            </a:r>
            <a:endParaRPr lang="en-IN" sz="2400" dirty="0" smtClean="0">
              <a:latin typeface="Agency FB" pitchFamily="34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Add Character </a:t>
            </a:r>
            <a:r>
              <a:rPr lang="en-US" sz="2400" dirty="0" smtClean="0">
                <a:latin typeface="Agency FB" pitchFamily="34" charset="0"/>
              </a:rPr>
              <a:t>To A Piece Of Work.</a:t>
            </a:r>
            <a:endParaRPr lang="en-IN" sz="2400" dirty="0">
              <a:latin typeface="Agency FB" pitchFamily="34" charset="0"/>
            </a:endParaRPr>
          </a:p>
        </p:txBody>
      </p:sp>
      <p:pic>
        <p:nvPicPr>
          <p:cNvPr id="4" name="Picture 3" descr="abstract-2099064_12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056" y="2143116"/>
            <a:ext cx="4515258" cy="2257629"/>
          </a:xfrm>
          <a:prstGeom prst="rect">
            <a:avLst/>
          </a:prstGeom>
        </p:spPr>
      </p:pic>
      <p:pic>
        <p:nvPicPr>
          <p:cNvPr id="6" name="Picture 5" descr="love-1759137_1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4214818"/>
            <a:ext cx="4515258" cy="2504557"/>
          </a:xfrm>
          <a:prstGeom prst="rect">
            <a:avLst/>
          </a:prstGeom>
        </p:spPr>
      </p:pic>
      <p:pic>
        <p:nvPicPr>
          <p:cNvPr id="7" name="Picture 6" descr="peace-2154826_128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471185"/>
            <a:ext cx="3984051" cy="3386443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lcsnap-2018-08-19-21h07m31s1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445" y="898920"/>
            <a:ext cx="3068934" cy="454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1h07m40s2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1960" y="903610"/>
            <a:ext cx="3161715" cy="456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07m50s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816" y="821076"/>
            <a:ext cx="3567176" cy="508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08m15s1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817788"/>
            <a:ext cx="3575156" cy="5059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6314" y="934597"/>
            <a:ext cx="40719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Agency FB" pitchFamily="34" charset="0"/>
              </a:rPr>
              <a:t>Graphic Design Is:</a:t>
            </a:r>
            <a:endParaRPr lang="en-IN" sz="5400" b="1" dirty="0" smtClean="0">
              <a:latin typeface="Agency FB" pitchFamily="34" charset="0"/>
            </a:endParaRPr>
          </a:p>
          <a:p>
            <a:pPr algn="ctr"/>
            <a:r>
              <a:rPr lang="en-US" sz="3200" dirty="0" smtClean="0">
                <a:latin typeface="Agency FB" pitchFamily="34" charset="0"/>
              </a:rPr>
              <a:t>The </a:t>
            </a:r>
            <a:r>
              <a:rPr lang="en-US" sz="3200" b="1" dirty="0" smtClean="0">
                <a:latin typeface="Agency FB" pitchFamily="34" charset="0"/>
              </a:rPr>
              <a:t>‘Organization’ </a:t>
            </a:r>
            <a:r>
              <a:rPr lang="en-US" sz="3200" dirty="0" smtClean="0">
                <a:latin typeface="Agency FB" pitchFamily="34" charset="0"/>
              </a:rPr>
              <a:t>And</a:t>
            </a:r>
            <a:endParaRPr lang="en-IN" sz="3200" dirty="0" smtClean="0">
              <a:latin typeface="Agency FB" pitchFamily="34" charset="0"/>
            </a:endParaRPr>
          </a:p>
          <a:p>
            <a:pPr algn="ctr"/>
            <a:r>
              <a:rPr lang="en-US" sz="3200" b="1" dirty="0" smtClean="0">
                <a:latin typeface="Agency FB" pitchFamily="34" charset="0"/>
              </a:rPr>
              <a:t>‘Presentation’ </a:t>
            </a:r>
            <a:r>
              <a:rPr lang="en-US" sz="3200" dirty="0" smtClean="0">
                <a:latin typeface="Agency FB" pitchFamily="34" charset="0"/>
              </a:rPr>
              <a:t>Of </a:t>
            </a:r>
            <a:r>
              <a:rPr lang="en-US" sz="3200" b="1" dirty="0" smtClean="0">
                <a:latin typeface="Agency FB" pitchFamily="34" charset="0"/>
              </a:rPr>
              <a:t>‘Information’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3200" dirty="0" smtClean="0">
                <a:latin typeface="Agency FB" pitchFamily="34" charset="0"/>
              </a:rPr>
              <a:t>Developed Through </a:t>
            </a:r>
            <a:endParaRPr lang="en-IN" sz="3200" dirty="0" smtClean="0">
              <a:latin typeface="Agency FB" pitchFamily="34" charset="0"/>
            </a:endParaRPr>
          </a:p>
          <a:p>
            <a:pPr algn="ctr"/>
            <a:r>
              <a:rPr lang="en-US" sz="3200" dirty="0" smtClean="0">
                <a:latin typeface="Agency FB" pitchFamily="34" charset="0"/>
              </a:rPr>
              <a:t>A </a:t>
            </a:r>
            <a:r>
              <a:rPr lang="en-US" sz="3200" b="1" dirty="0" smtClean="0">
                <a:latin typeface="Agency FB" pitchFamily="34" charset="0"/>
              </a:rPr>
              <a:t>‘Creative Process’</a:t>
            </a:r>
            <a:endParaRPr lang="en-IN" sz="3200" b="1" dirty="0" smtClean="0">
              <a:latin typeface="Agency FB" pitchFamily="34" charset="0"/>
            </a:endParaRPr>
          </a:p>
          <a:p>
            <a:pPr algn="ctr"/>
            <a:r>
              <a:rPr lang="en-US" sz="3200" dirty="0" smtClean="0">
                <a:latin typeface="Agency FB" pitchFamily="34" charset="0"/>
              </a:rPr>
              <a:t>For A </a:t>
            </a:r>
            <a:r>
              <a:rPr lang="en-US" sz="3200" b="1" dirty="0" smtClean="0">
                <a:latin typeface="Agency FB" pitchFamily="34" charset="0"/>
              </a:rPr>
              <a:t>‘Particular Function’</a:t>
            </a:r>
            <a:r>
              <a:rPr lang="en-US" sz="3200" dirty="0" smtClean="0">
                <a:latin typeface="Agency FB" pitchFamily="34" charset="0"/>
              </a:rPr>
              <a:t>.</a:t>
            </a:r>
            <a:endParaRPr lang="en-IN" sz="3200" dirty="0">
              <a:latin typeface="Agency FB" pitchFamily="34" charset="0"/>
            </a:endParaRPr>
          </a:p>
        </p:txBody>
      </p:sp>
      <p:pic>
        <p:nvPicPr>
          <p:cNvPr id="4" name="Picture 3" descr="attachment_81487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857232"/>
            <a:ext cx="4429156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08m34s2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2391" y="399627"/>
            <a:ext cx="4239217" cy="605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08m44s6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0608" y="548680"/>
            <a:ext cx="10668000" cy="600075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08m56s18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465" y="465821"/>
            <a:ext cx="2474885" cy="355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09m02s2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3140968"/>
            <a:ext cx="2508329" cy="351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csnap-2018-08-19-21h09m08s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867" y="545253"/>
            <a:ext cx="1951305" cy="2883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vlcsnap-2018-08-19-21h09m16s13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384637"/>
            <a:ext cx="2042275" cy="292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vlcsnap-2018-08-19-21h09m22s19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522511"/>
            <a:ext cx="1987693" cy="290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40" y="571480"/>
            <a:ext cx="5742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gency FB" pitchFamily="34" charset="0"/>
              </a:rPr>
              <a:t>Key Principle Of Graphic Design</a:t>
            </a:r>
          </a:p>
          <a:p>
            <a:pPr algn="ctr"/>
            <a:endParaRPr lang="en-US" sz="3600" b="1" dirty="0" smtClean="0">
              <a:latin typeface="Agency FB" pitchFamily="34" charset="0"/>
            </a:endParaRPr>
          </a:p>
          <a:p>
            <a:pPr algn="ctr"/>
            <a:r>
              <a:rPr lang="en-US" sz="3600" b="1" dirty="0" smtClean="0">
                <a:latin typeface="Agency FB" pitchFamily="34" charset="0"/>
              </a:rPr>
              <a:t>Contrast, Hierarchy, Alignment,</a:t>
            </a:r>
            <a:endParaRPr lang="en-IN" sz="3600" b="1" dirty="0" smtClean="0">
              <a:latin typeface="Agency FB" pitchFamily="34" charset="0"/>
            </a:endParaRPr>
          </a:p>
          <a:p>
            <a:pPr algn="ctr"/>
            <a:r>
              <a:rPr lang="en-US" sz="3600" b="1" dirty="0" smtClean="0">
                <a:latin typeface="Agency FB" pitchFamily="34" charset="0"/>
              </a:rPr>
              <a:t>Balance, Proximity, Repetition,</a:t>
            </a:r>
            <a:endParaRPr lang="en-IN" sz="3600" b="1" dirty="0" smtClean="0">
              <a:latin typeface="Agency FB" pitchFamily="34" charset="0"/>
            </a:endParaRPr>
          </a:p>
          <a:p>
            <a:pPr algn="ctr"/>
            <a:r>
              <a:rPr lang="en-US" sz="3600" b="1" dirty="0" smtClean="0">
                <a:latin typeface="Agency FB" pitchFamily="34" charset="0"/>
              </a:rPr>
              <a:t>Simplicity &amp; Function</a:t>
            </a:r>
            <a:endParaRPr lang="en-IN" sz="36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6646" y="2357430"/>
            <a:ext cx="51845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gency FB" pitchFamily="34" charset="0"/>
              </a:rPr>
              <a:t>1</a:t>
            </a:r>
            <a:r>
              <a:rPr lang="en-US" sz="3200" baseline="30000" dirty="0" smtClean="0">
                <a:solidFill>
                  <a:schemeClr val="bg1"/>
                </a:solidFill>
                <a:latin typeface="Agency FB" pitchFamily="34" charset="0"/>
              </a:rPr>
              <a:t>st</a:t>
            </a:r>
            <a:r>
              <a:rPr lang="en-US" sz="3200" dirty="0" smtClean="0">
                <a:solidFill>
                  <a:schemeClr val="bg1"/>
                </a:solidFill>
                <a:latin typeface="Agency FB" pitchFamily="34" charset="0"/>
              </a:rPr>
              <a:t> Key Principle</a:t>
            </a:r>
            <a:endParaRPr lang="en-IN" sz="32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gency FB" pitchFamily="34" charset="0"/>
              </a:rPr>
              <a:t>Contrast </a:t>
            </a:r>
            <a:endParaRPr lang="en-IN" sz="4800" b="1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gency FB" pitchFamily="34" charset="0"/>
              </a:rPr>
              <a:t>Design Principle In Graphic Design</a:t>
            </a:r>
            <a:endParaRPr lang="en-IN" sz="32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268468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Now Context Is Integral To Contrast.</a:t>
            </a:r>
            <a:endParaRPr lang="en-IN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We May Think That The Chosen</a:t>
            </a:r>
            <a:endParaRPr lang="en-IN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Visual Object In A Composition</a:t>
            </a:r>
            <a:endParaRPr lang="en-IN" sz="2800" dirty="0" smtClean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gency FB" pitchFamily="34" charset="0"/>
              </a:rPr>
              <a:t>Says Something About Itself.</a:t>
            </a:r>
            <a:endParaRPr lang="en-IN" sz="28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00298" y="4867359"/>
            <a:ext cx="453650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But It Is More Often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The Visual Elements Around It,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gency FB" pitchFamily="34" charset="0"/>
                <a:ea typeface="Calibri" pitchFamily="34" charset="0"/>
                <a:cs typeface="Times New Roman" pitchFamily="18" charset="0"/>
              </a:rPr>
              <a:t>That Give It Its Meaning.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gency FB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gency FB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3071" y="4197805"/>
            <a:ext cx="3391417" cy="2543563"/>
          </a:xfrm>
          <a:prstGeom prst="rect">
            <a:avLst/>
          </a:prstGeom>
        </p:spPr>
      </p:pic>
      <p:pic>
        <p:nvPicPr>
          <p:cNvPr id="3" name="Picture 2" descr="Untitled-2 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0756" y="2132856"/>
            <a:ext cx="3199396" cy="2399547"/>
          </a:xfrm>
          <a:prstGeom prst="rect">
            <a:avLst/>
          </a:prstGeom>
        </p:spPr>
      </p:pic>
      <p:pic>
        <p:nvPicPr>
          <p:cNvPr id="4" name="Picture 3" descr="Untitled-3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-9382"/>
            <a:ext cx="3491880" cy="261891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lcsnap-2018-08-19-21h13m46s241.pn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642918"/>
            <a:ext cx="3838765" cy="546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929322" y="2571744"/>
            <a:ext cx="13372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latin typeface="Agency FB" pitchFamily="34" charset="0"/>
              </a:rPr>
              <a:t>Contract </a:t>
            </a:r>
          </a:p>
          <a:p>
            <a:r>
              <a:rPr lang="en-IN" sz="2800" b="1" dirty="0" smtClean="0">
                <a:latin typeface="Agency FB" pitchFamily="34" charset="0"/>
              </a:rPr>
              <a:t>In Shape </a:t>
            </a:r>
            <a:endParaRPr lang="en-IN" sz="28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1522</Words>
  <Application>Microsoft Office PowerPoint</Application>
  <PresentationFormat>On-screen Show (4:3)</PresentationFormat>
  <Paragraphs>421</Paragraphs>
  <Slides>174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174</vt:i4>
      </vt:variant>
    </vt:vector>
  </HeadingPairs>
  <TitlesOfParts>
    <vt:vector size="179" baseType="lpstr">
      <vt:lpstr>Agency FB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Viscom-Dept</cp:lastModifiedBy>
  <cp:revision>270</cp:revision>
  <dcterms:created xsi:type="dcterms:W3CDTF">2018-08-22T20:36:34Z</dcterms:created>
  <dcterms:modified xsi:type="dcterms:W3CDTF">2023-04-10T09:49:12Z</dcterms:modified>
</cp:coreProperties>
</file>